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66"/>
  </p:notesMasterIdLst>
  <p:sldIdLst>
    <p:sldId id="256" r:id="rId3"/>
    <p:sldId id="369" r:id="rId4"/>
    <p:sldId id="370" r:id="rId5"/>
    <p:sldId id="261" r:id="rId6"/>
    <p:sldId id="365" r:id="rId7"/>
    <p:sldId id="258" r:id="rId8"/>
    <p:sldId id="260" r:id="rId9"/>
    <p:sldId id="300" r:id="rId10"/>
    <p:sldId id="329" r:id="rId11"/>
    <p:sldId id="304" r:id="rId12"/>
    <p:sldId id="320" r:id="rId13"/>
    <p:sldId id="305" r:id="rId14"/>
    <p:sldId id="352" r:id="rId15"/>
    <p:sldId id="351" r:id="rId16"/>
    <p:sldId id="330" r:id="rId17"/>
    <p:sldId id="315" r:id="rId18"/>
    <p:sldId id="317" r:id="rId19"/>
    <p:sldId id="308" r:id="rId20"/>
    <p:sldId id="309" r:id="rId21"/>
    <p:sldId id="310" r:id="rId22"/>
    <p:sldId id="319" r:id="rId23"/>
    <p:sldId id="353" r:id="rId24"/>
    <p:sldId id="354" r:id="rId25"/>
    <p:sldId id="314" r:id="rId26"/>
    <p:sldId id="311" r:id="rId27"/>
    <p:sldId id="318" r:id="rId28"/>
    <p:sldId id="321" r:id="rId29"/>
    <p:sldId id="355" r:id="rId30"/>
    <p:sldId id="323" r:id="rId31"/>
    <p:sldId id="356" r:id="rId32"/>
    <p:sldId id="357" r:id="rId33"/>
    <p:sldId id="359" r:id="rId34"/>
    <p:sldId id="350" r:id="rId35"/>
    <p:sldId id="361" r:id="rId36"/>
    <p:sldId id="366" r:id="rId37"/>
    <p:sldId id="367" r:id="rId38"/>
    <p:sldId id="368" r:id="rId39"/>
    <p:sldId id="335" r:id="rId40"/>
    <p:sldId id="331" r:id="rId41"/>
    <p:sldId id="325" r:id="rId42"/>
    <p:sldId id="326" r:id="rId43"/>
    <p:sldId id="327" r:id="rId44"/>
    <p:sldId id="360" r:id="rId45"/>
    <p:sldId id="358" r:id="rId46"/>
    <p:sldId id="332" r:id="rId47"/>
    <p:sldId id="334" r:id="rId48"/>
    <p:sldId id="341" r:id="rId49"/>
    <p:sldId id="337" r:id="rId50"/>
    <p:sldId id="339" r:id="rId51"/>
    <p:sldId id="338" r:id="rId52"/>
    <p:sldId id="342" r:id="rId53"/>
    <p:sldId id="364" r:id="rId54"/>
    <p:sldId id="343" r:id="rId55"/>
    <p:sldId id="344" r:id="rId56"/>
    <p:sldId id="347" r:id="rId57"/>
    <p:sldId id="362" r:id="rId58"/>
    <p:sldId id="363" r:id="rId59"/>
    <p:sldId id="346" r:id="rId60"/>
    <p:sldId id="348" r:id="rId61"/>
    <p:sldId id="345" r:id="rId62"/>
    <p:sldId id="275" r:id="rId63"/>
    <p:sldId id="278" r:id="rId64"/>
    <p:sldId id="279" r:id="rId65"/>
  </p:sldIdLst>
  <p:sldSz cx="9144000" cy="5143500" type="screen16x9"/>
  <p:notesSz cx="6858000" cy="9144000"/>
  <p:embeddedFontLst>
    <p:embeddedFont>
      <p:font typeface="Raleway" panose="020B0604020202020204" charset="0"/>
      <p:regular r:id="rId67"/>
      <p:bold r:id="rId68"/>
      <p:italic r:id="rId69"/>
      <p:boldItalic r:id="rId70"/>
    </p:embeddedFont>
    <p:embeddedFont>
      <p:font typeface="Nunito Light" pitchFamily="2" charset="0"/>
      <p:regular r:id="rId71"/>
      <p:italic r:id="rId72"/>
    </p:embeddedFont>
    <p:embeddedFont>
      <p:font typeface="Proxima Nova" panose="020B0604020202020204" charset="0"/>
      <p:regular r:id="rId73"/>
      <p:bold r:id="rId74"/>
      <p:italic r:id="rId75"/>
      <p:boldItalic r:id="rId76"/>
    </p:embeddedFont>
    <p:embeddedFont>
      <p:font typeface="Castoro" panose="020B0604020202020204" charset="0"/>
      <p:regular r:id="rId77"/>
      <p:italic r:id="rId78"/>
    </p:embeddedFont>
    <p:embeddedFont>
      <p:font typeface="Cascadia Mono" panose="020B0609020000020004" pitchFamily="49" charset="0"/>
      <p:regular r:id="rId79"/>
      <p:bold r:id="rId80"/>
      <p:italic r:id="rId81"/>
      <p:boldItalic r:id="rId82"/>
    </p:embeddedFont>
    <p:embeddedFont>
      <p:font typeface="Akatab" panose="020B0604020202020204" charset="0"/>
      <p:regular r:id="rId83"/>
      <p:bold r:id="rId84"/>
    </p:embeddedFont>
    <p:embeddedFont>
      <p:font typeface="Consolas" panose="020B0609020204030204" pitchFamily="49" charset="0"/>
      <p:regular r:id="rId85"/>
      <p:bold r:id="rId86"/>
      <p:italic r:id="rId87"/>
      <p:boldItalic r:id="rId88"/>
    </p:embeddedFont>
    <p:embeddedFont>
      <p:font typeface="Candara" panose="020E0502030303020204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9513E2-DC9B-4C7A-9B2A-FE368C56F242}">
  <a:tblStyle styleId="{4B9513E2-DC9B-4C7A-9B2A-FE368C56F2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FC6638-822E-4AA1-B2DF-E70011C23D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8" autoAdjust="0"/>
    <p:restoredTop sz="46640" autoAdjust="0"/>
  </p:normalViewPr>
  <p:slideViewPr>
    <p:cSldViewPr snapToGrid="0">
      <p:cViewPr varScale="1">
        <p:scale>
          <a:sx n="79" d="100"/>
          <a:sy n="79" d="100"/>
        </p:scale>
        <p:origin x="28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3.xml"/><Relationship Id="rId90" Type="http://schemas.openxmlformats.org/officeDocument/2006/relationships/font" Target="fonts/font24.fntdata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1973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89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882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25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344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5754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key encrypt by </a:t>
            </a:r>
            <a:r>
              <a:rPr lang="en-GB" dirty="0" err="1" smtClean="0"/>
              <a:t>Royyan</a:t>
            </a:r>
            <a:r>
              <a:rPr lang="en-GB" dirty="0" smtClean="0"/>
              <a:t> </a:t>
            </a:r>
            <a:r>
              <a:rPr lang="en-GB" dirty="0" err="1" smtClean="0"/>
              <a:t>Wijaya</a:t>
            </a:r>
            <a:r>
              <a:rPr lang="en-GB" dirty="0" smtClean="0"/>
              <a:t> from &lt;a </a:t>
            </a:r>
            <a:r>
              <a:rPr lang="en-GB" dirty="0" err="1" smtClean="0"/>
              <a:t>href</a:t>
            </a:r>
            <a:r>
              <a:rPr lang="en-GB" dirty="0" smtClean="0"/>
              <a:t>="https://thenounproject.com/browse/icons/term/key-encrypt/" target="_blank" title="key encrypt Icons"&gt;Noun Project&lt;/a&gt; (CC BY 3.0)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196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key encrypt by </a:t>
            </a:r>
            <a:r>
              <a:rPr lang="en-GB" dirty="0" err="1" smtClean="0"/>
              <a:t>Royyan</a:t>
            </a:r>
            <a:r>
              <a:rPr lang="en-GB" dirty="0" smtClean="0"/>
              <a:t> </a:t>
            </a:r>
            <a:r>
              <a:rPr lang="en-GB" dirty="0" err="1" smtClean="0"/>
              <a:t>Wijaya</a:t>
            </a:r>
            <a:r>
              <a:rPr lang="en-GB" dirty="0" smtClean="0"/>
              <a:t> from &lt;a </a:t>
            </a:r>
            <a:r>
              <a:rPr lang="en-GB" dirty="0" err="1" smtClean="0"/>
              <a:t>href</a:t>
            </a:r>
            <a:r>
              <a:rPr lang="en-GB" dirty="0" smtClean="0"/>
              <a:t>="https://thenounproject.com/browse/icons/term/key-encrypt/" target="_blank" title="key encrypt Icons"&gt;Noun Project&lt;/a&gt; (CC BY 3.0)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070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key encrypt by </a:t>
            </a:r>
            <a:r>
              <a:rPr lang="en-GB" dirty="0" err="1" smtClean="0"/>
              <a:t>Royyan</a:t>
            </a:r>
            <a:r>
              <a:rPr lang="en-GB" dirty="0" smtClean="0"/>
              <a:t> </a:t>
            </a:r>
            <a:r>
              <a:rPr lang="en-GB" dirty="0" err="1" smtClean="0"/>
              <a:t>Wijaya</a:t>
            </a:r>
            <a:r>
              <a:rPr lang="en-GB" dirty="0" smtClean="0"/>
              <a:t> from &lt;a </a:t>
            </a:r>
            <a:r>
              <a:rPr lang="en-GB" dirty="0" err="1" smtClean="0"/>
              <a:t>href</a:t>
            </a:r>
            <a:r>
              <a:rPr lang="en-GB" dirty="0" smtClean="0"/>
              <a:t>="https://thenounproject.com/browse/icons/term/key-encrypt/" target="_blank" title="key encrypt Icons"&gt;Noun Project&lt;/a&gt; (CC BY 3.0)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6522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key encrypt by </a:t>
            </a:r>
            <a:r>
              <a:rPr lang="en-GB" dirty="0" err="1" smtClean="0"/>
              <a:t>Royyan</a:t>
            </a:r>
            <a:r>
              <a:rPr lang="en-GB" dirty="0" smtClean="0"/>
              <a:t> </a:t>
            </a:r>
            <a:r>
              <a:rPr lang="en-GB" dirty="0" err="1" smtClean="0"/>
              <a:t>Wijaya</a:t>
            </a:r>
            <a:r>
              <a:rPr lang="en-GB" dirty="0" smtClean="0"/>
              <a:t> from &lt;a </a:t>
            </a:r>
            <a:r>
              <a:rPr lang="en-GB" dirty="0" err="1" smtClean="0"/>
              <a:t>href</a:t>
            </a:r>
            <a:r>
              <a:rPr lang="en-GB" dirty="0" smtClean="0"/>
              <a:t>="https://thenounproject.com/browse/icons/term/key-encrypt/" target="_blank" title="key encrypt Icons"&gt;Noun Project&lt;/a&gt; (CC BY 3.0)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978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key encrypt by </a:t>
            </a:r>
            <a:r>
              <a:rPr lang="en-GB" dirty="0" err="1" smtClean="0"/>
              <a:t>Royyan</a:t>
            </a:r>
            <a:r>
              <a:rPr lang="en-GB" dirty="0" smtClean="0"/>
              <a:t> </a:t>
            </a:r>
            <a:r>
              <a:rPr lang="en-GB" dirty="0" err="1" smtClean="0"/>
              <a:t>Wijaya</a:t>
            </a:r>
            <a:r>
              <a:rPr lang="en-GB" dirty="0" smtClean="0"/>
              <a:t> from &lt;a </a:t>
            </a:r>
            <a:r>
              <a:rPr lang="en-GB" dirty="0" err="1" smtClean="0"/>
              <a:t>href</a:t>
            </a:r>
            <a:r>
              <a:rPr lang="en-GB" dirty="0" smtClean="0"/>
              <a:t>="https://thenounproject.com/browse/icons/term/key-encrypt/" target="_blank" title="key encrypt Icons"&gt;Noun Project&lt;/a&gt; (CC BY 3.0)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9003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key encrypt by </a:t>
            </a:r>
            <a:r>
              <a:rPr lang="en-GB" dirty="0" err="1" smtClean="0"/>
              <a:t>Royyan</a:t>
            </a:r>
            <a:r>
              <a:rPr lang="en-GB" dirty="0" smtClean="0"/>
              <a:t> </a:t>
            </a:r>
            <a:r>
              <a:rPr lang="en-GB" dirty="0" err="1" smtClean="0"/>
              <a:t>Wijaya</a:t>
            </a:r>
            <a:r>
              <a:rPr lang="en-GB" dirty="0" smtClean="0"/>
              <a:t> from &lt;a </a:t>
            </a:r>
            <a:r>
              <a:rPr lang="en-GB" dirty="0" err="1" smtClean="0"/>
              <a:t>href</a:t>
            </a:r>
            <a:r>
              <a:rPr lang="en-GB" dirty="0" smtClean="0"/>
              <a:t>="https://thenounproject.com/browse/icons/term/key-encrypt/" target="_blank" title="key encrypt Icons"&gt;Noun Project&lt;/a&gt; (CC BY 3.0)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11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i="1" dirty="0" smtClean="0"/>
              <a:t>Meet Daniel. 12 years at the company. Quiet. Reliable. Always followed the rules — until the day he didn’t."</a:t>
            </a:r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No one noticed the resignation letter he drafted but never sent.</a:t>
            </a:r>
          </a:p>
          <a:p>
            <a:r>
              <a:rPr lang="en-US" i="1" dirty="0" smtClean="0"/>
              <a:t>There’s no</a:t>
            </a:r>
            <a:r>
              <a:rPr lang="en-US" i="1" baseline="0" dirty="0" smtClean="0"/>
              <a:t> end in sight to </a:t>
            </a:r>
            <a:r>
              <a:rPr lang="en-US" i="1" dirty="0" smtClean="0"/>
              <a:t>the </a:t>
            </a:r>
            <a:r>
              <a:rPr lang="en-US" i="1" dirty="0" smtClean="0"/>
              <a:t>late nights he </a:t>
            </a:r>
            <a:r>
              <a:rPr lang="en-US" i="1" dirty="0" smtClean="0"/>
              <a:t>stays</a:t>
            </a:r>
            <a:r>
              <a:rPr lang="en-US" i="1" baseline="0" dirty="0" smtClean="0"/>
              <a:t> </a:t>
            </a:r>
            <a:r>
              <a:rPr lang="en-US" i="1" dirty="0" smtClean="0"/>
              <a:t>logged in.</a:t>
            </a:r>
          </a:p>
          <a:p>
            <a:r>
              <a:rPr lang="en-US" i="1" smtClean="0"/>
              <a:t>He has </a:t>
            </a:r>
            <a:r>
              <a:rPr lang="en-US" i="1" dirty="0" smtClean="0"/>
              <a:t>access to everything: production systems, shared secrets, service accounts that haven't been rotated in years.</a:t>
            </a:r>
          </a:p>
          <a:p>
            <a:r>
              <a:rPr lang="en-US" i="1" dirty="0" smtClean="0"/>
              <a:t>And the system trusts him — because he’s on the inside.</a:t>
            </a:r>
          </a:p>
          <a:p>
            <a:endParaRPr lang="en-US" dirty="0" smtClean="0"/>
          </a:p>
          <a:p>
            <a:r>
              <a:rPr lang="en-US" i="1" dirty="0" smtClean="0"/>
              <a:t>One script. One call to an internal API that was never supposed to be public. One bad day.</a:t>
            </a:r>
            <a:endParaRPr lang="en-US" dirty="0" smtClean="0"/>
          </a:p>
          <a:p>
            <a:r>
              <a:rPr lang="en-US" i="1" dirty="0" smtClean="0"/>
              <a:t>Daniel didn’t hack the system. He just used it exactly as it was built — with too much trust baked in.</a:t>
            </a:r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This talk isn’t about hackers in hoodies. It’s about the real threat: insiders, legacy assumptions, and systems that trust just a little too easily.</a:t>
            </a:r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Because in a distributed system, where services and identities span environments, clouds, and continents — trust isn’t a feature. It’s a bug.</a:t>
            </a:r>
            <a:endParaRPr lang="en-US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My name is William Brander, Let’s talk about how to fix that.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472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34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320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152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579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047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807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516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845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key encrypt by </a:t>
            </a:r>
            <a:r>
              <a:rPr lang="en-GB" dirty="0" err="1" smtClean="0"/>
              <a:t>Royyan</a:t>
            </a:r>
            <a:r>
              <a:rPr lang="en-GB" dirty="0" smtClean="0"/>
              <a:t> </a:t>
            </a:r>
            <a:r>
              <a:rPr lang="en-GB" dirty="0" err="1" smtClean="0"/>
              <a:t>Wijaya</a:t>
            </a:r>
            <a:r>
              <a:rPr lang="en-GB" dirty="0" smtClean="0"/>
              <a:t> from &lt;a </a:t>
            </a:r>
            <a:r>
              <a:rPr lang="en-GB" dirty="0" err="1" smtClean="0"/>
              <a:t>href</a:t>
            </a:r>
            <a:r>
              <a:rPr lang="en-GB" dirty="0" smtClean="0"/>
              <a:t>="https://thenounproject.com/browse/icons/term/key-encrypt/" target="_blank" title="key encrypt Icons"&gt;Noun Project&lt;/a&gt; (CC BY 3.0)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62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8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930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581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9adab3912d_0_27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9adab3912d_0_27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008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9adab3912d_0_14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9adab3912d_0_14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4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8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06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89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719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5361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 smtClean="0"/>
              <a:t>This is a cat named Jan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77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Castoro"/>
                <a:ea typeface="Castoro"/>
                <a:cs typeface="Castoro"/>
                <a:sym typeface="Casto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463800" y="3480892"/>
            <a:ext cx="25299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89050" y="182425"/>
            <a:ext cx="7989600" cy="3901800"/>
            <a:chOff x="189050" y="182425"/>
            <a:chExt cx="7989600" cy="39018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89050" y="321905"/>
              <a:ext cx="7989600" cy="81900"/>
              <a:chOff x="189050" y="284125"/>
              <a:chExt cx="7989600" cy="81900"/>
            </a:xfrm>
          </p:grpSpPr>
          <p:sp>
            <p:nvSpPr>
              <p:cNvPr id="14" name="Google Shape;14;p2"/>
              <p:cNvSpPr/>
              <p:nvPr/>
            </p:nvSpPr>
            <p:spPr>
              <a:xfrm rot="-5400000">
                <a:off x="7884800" y="72175"/>
                <a:ext cx="81900" cy="505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5" name="Google Shape;15;p2"/>
              <p:cNvCxnSpPr>
                <a:stCxn id="14" idx="0"/>
              </p:cNvCxnSpPr>
              <p:nvPr/>
            </p:nvCxnSpPr>
            <p:spPr>
              <a:xfrm rot="10800000">
                <a:off x="189050" y="325075"/>
                <a:ext cx="7483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" name="Google Shape;16;p2"/>
            <p:cNvGrpSpPr/>
            <p:nvPr/>
          </p:nvGrpSpPr>
          <p:grpSpPr>
            <a:xfrm>
              <a:off x="403625" y="182425"/>
              <a:ext cx="81900" cy="3901800"/>
              <a:chOff x="403625" y="182425"/>
              <a:chExt cx="81900" cy="39018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403625" y="3578425"/>
                <a:ext cx="81900" cy="505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8" name="Google Shape;18;p2"/>
              <p:cNvCxnSpPr>
                <a:stCxn id="17" idx="0"/>
              </p:cNvCxnSpPr>
              <p:nvPr/>
            </p:nvCxnSpPr>
            <p:spPr>
              <a:xfrm rot="10800000">
                <a:off x="444575" y="182425"/>
                <a:ext cx="0" cy="3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18" name="Google Shape;218;p24"/>
          <p:cNvGrpSpPr/>
          <p:nvPr/>
        </p:nvGrpSpPr>
        <p:grpSpPr>
          <a:xfrm>
            <a:off x="384800" y="347900"/>
            <a:ext cx="8571101" cy="81900"/>
            <a:chOff x="384800" y="347900"/>
            <a:chExt cx="8571101" cy="81900"/>
          </a:xfrm>
        </p:grpSpPr>
        <p:sp>
          <p:nvSpPr>
            <p:cNvPr id="219" name="Google Shape;219;p24"/>
            <p:cNvSpPr/>
            <p:nvPr/>
          </p:nvSpPr>
          <p:spPr>
            <a:xfrm rot="-5400000">
              <a:off x="596750" y="13595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20" name="Google Shape;220;p24"/>
            <p:cNvCxnSpPr/>
            <p:nvPr/>
          </p:nvCxnSpPr>
          <p:spPr>
            <a:xfrm>
              <a:off x="898501" y="388850"/>
              <a:ext cx="8057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2347938" y="7140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1"/>
          </p:nvPr>
        </p:nvSpPr>
        <p:spPr>
          <a:xfrm>
            <a:off x="2347900" y="16831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26" name="Google Shape;226;p25"/>
          <p:cNvGrpSpPr/>
          <p:nvPr/>
        </p:nvGrpSpPr>
        <p:grpSpPr>
          <a:xfrm>
            <a:off x="6554694" y="808785"/>
            <a:ext cx="2401200" cy="4139700"/>
            <a:chOff x="6554694" y="808785"/>
            <a:chExt cx="2401200" cy="4139700"/>
          </a:xfrm>
        </p:grpSpPr>
        <p:sp>
          <p:nvSpPr>
            <p:cNvPr id="227" name="Google Shape;227;p25"/>
            <p:cNvSpPr/>
            <p:nvPr/>
          </p:nvSpPr>
          <p:spPr>
            <a:xfrm rot="-5400000">
              <a:off x="6766644" y="454927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28" name="Google Shape;228;p25"/>
            <p:cNvCxnSpPr>
              <a:stCxn id="227" idx="2"/>
            </p:cNvCxnSpPr>
            <p:nvPr/>
          </p:nvCxnSpPr>
          <p:spPr>
            <a:xfrm>
              <a:off x="7060494" y="4802175"/>
              <a:ext cx="189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29" name="Google Shape;229;p25"/>
            <p:cNvSpPr/>
            <p:nvPr/>
          </p:nvSpPr>
          <p:spPr>
            <a:xfrm>
              <a:off x="8665694" y="80878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0" name="Google Shape;230;p25"/>
            <p:cNvCxnSpPr>
              <a:stCxn id="229" idx="2"/>
            </p:cNvCxnSpPr>
            <p:nvPr/>
          </p:nvCxnSpPr>
          <p:spPr>
            <a:xfrm>
              <a:off x="8706644" y="1314585"/>
              <a:ext cx="0" cy="363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33" name="Google Shape;233;p26"/>
          <p:cNvGrpSpPr/>
          <p:nvPr/>
        </p:nvGrpSpPr>
        <p:grpSpPr>
          <a:xfrm>
            <a:off x="188094" y="315075"/>
            <a:ext cx="4139700" cy="4513360"/>
            <a:chOff x="188094" y="329775"/>
            <a:chExt cx="4139700" cy="4513360"/>
          </a:xfrm>
        </p:grpSpPr>
        <p:sp>
          <p:nvSpPr>
            <p:cNvPr id="234" name="Google Shape;234;p26"/>
            <p:cNvSpPr/>
            <p:nvPr/>
          </p:nvSpPr>
          <p:spPr>
            <a:xfrm rot="5400000">
              <a:off x="4033944" y="454928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5" name="Google Shape;235;p26"/>
            <p:cNvCxnSpPr>
              <a:stCxn id="234" idx="2"/>
            </p:cNvCxnSpPr>
            <p:nvPr/>
          </p:nvCxnSpPr>
          <p:spPr>
            <a:xfrm rot="10800000">
              <a:off x="188094" y="4802185"/>
              <a:ext cx="363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" name="Google Shape;236;p26"/>
            <p:cNvSpPr/>
            <p:nvPr/>
          </p:nvSpPr>
          <p:spPr>
            <a:xfrm rot="5400000">
              <a:off x="2295444" y="11782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7" name="Google Shape;237;p26"/>
            <p:cNvCxnSpPr>
              <a:stCxn id="236" idx="2"/>
            </p:cNvCxnSpPr>
            <p:nvPr/>
          </p:nvCxnSpPr>
          <p:spPr>
            <a:xfrm rot="10800000">
              <a:off x="188094" y="370725"/>
              <a:ext cx="189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837675" y="2921900"/>
            <a:ext cx="23751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2"/>
          </p:nvPr>
        </p:nvSpPr>
        <p:spPr>
          <a:xfrm>
            <a:off x="3384452" y="2921900"/>
            <a:ext cx="23751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3"/>
          </p:nvPr>
        </p:nvSpPr>
        <p:spPr>
          <a:xfrm>
            <a:off x="5931175" y="2921901"/>
            <a:ext cx="23751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4"/>
          </p:nvPr>
        </p:nvSpPr>
        <p:spPr>
          <a:xfrm>
            <a:off x="837675" y="2391925"/>
            <a:ext cx="2375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5"/>
          </p:nvPr>
        </p:nvSpPr>
        <p:spPr>
          <a:xfrm>
            <a:off x="3384452" y="2391925"/>
            <a:ext cx="2375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6"/>
          </p:nvPr>
        </p:nvSpPr>
        <p:spPr>
          <a:xfrm>
            <a:off x="5931175" y="2391925"/>
            <a:ext cx="2375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409729" y="191865"/>
            <a:ext cx="8544000" cy="4614700"/>
            <a:chOff x="409729" y="191865"/>
            <a:chExt cx="8544000" cy="4614700"/>
          </a:xfrm>
        </p:grpSpPr>
        <p:sp>
          <p:nvSpPr>
            <p:cNvPr id="131" name="Google Shape;131;p15"/>
            <p:cNvSpPr/>
            <p:nvPr/>
          </p:nvSpPr>
          <p:spPr>
            <a:xfrm>
              <a:off x="409729" y="175216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32" name="Google Shape;132;p15"/>
            <p:cNvCxnSpPr>
              <a:stCxn id="131" idx="0"/>
            </p:cNvCxnSpPr>
            <p:nvPr/>
          </p:nvCxnSpPr>
          <p:spPr>
            <a:xfrm rot="10800000">
              <a:off x="450679" y="191865"/>
              <a:ext cx="0" cy="156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33" name="Google Shape;133;p15"/>
            <p:cNvSpPr/>
            <p:nvPr/>
          </p:nvSpPr>
          <p:spPr>
            <a:xfrm rot="5400000">
              <a:off x="6179179" y="451271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34" name="Google Shape;134;p15"/>
            <p:cNvCxnSpPr>
              <a:stCxn id="133" idx="0"/>
            </p:cNvCxnSpPr>
            <p:nvPr/>
          </p:nvCxnSpPr>
          <p:spPr>
            <a:xfrm>
              <a:off x="6473029" y="4765615"/>
              <a:ext cx="248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0197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899363" y="1720712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579000" y="1720712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899363" y="3376373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3579000" y="3376373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6258634" y="1720712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58634" y="3376373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7"/>
          </p:nvPr>
        </p:nvSpPr>
        <p:spPr>
          <a:xfrm>
            <a:off x="899363" y="1291525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8"/>
          </p:nvPr>
        </p:nvSpPr>
        <p:spPr>
          <a:xfrm>
            <a:off x="3579000" y="1291525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9"/>
          </p:nvPr>
        </p:nvSpPr>
        <p:spPr>
          <a:xfrm>
            <a:off x="6258637" y="1291525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3"/>
          </p:nvPr>
        </p:nvSpPr>
        <p:spPr>
          <a:xfrm>
            <a:off x="899363" y="2949122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14"/>
          </p:nvPr>
        </p:nvSpPr>
        <p:spPr>
          <a:xfrm>
            <a:off x="3579000" y="2949122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15"/>
          </p:nvPr>
        </p:nvSpPr>
        <p:spPr>
          <a:xfrm>
            <a:off x="6258637" y="2949122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66" name="Google Shape;166;p17"/>
          <p:cNvGrpSpPr/>
          <p:nvPr/>
        </p:nvGrpSpPr>
        <p:grpSpPr>
          <a:xfrm>
            <a:off x="196679" y="325300"/>
            <a:ext cx="8551200" cy="4633925"/>
            <a:chOff x="196679" y="325300"/>
            <a:chExt cx="8551200" cy="4633925"/>
          </a:xfrm>
        </p:grpSpPr>
        <p:sp>
          <p:nvSpPr>
            <p:cNvPr id="167" name="Google Shape;167;p17"/>
            <p:cNvSpPr/>
            <p:nvPr/>
          </p:nvSpPr>
          <p:spPr>
            <a:xfrm rot="5400000">
              <a:off x="2007329" y="11335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68" name="Google Shape;168;p17"/>
            <p:cNvCxnSpPr>
              <a:stCxn id="167" idx="2"/>
            </p:cNvCxnSpPr>
            <p:nvPr/>
          </p:nvCxnSpPr>
          <p:spPr>
            <a:xfrm rot="10800000">
              <a:off x="196679" y="366250"/>
              <a:ext cx="1598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9" name="Google Shape;169;p17"/>
            <p:cNvSpPr/>
            <p:nvPr/>
          </p:nvSpPr>
          <p:spPr>
            <a:xfrm>
              <a:off x="8665979" y="285472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70" name="Google Shape;170;p17"/>
            <p:cNvCxnSpPr>
              <a:stCxn id="169" idx="2"/>
            </p:cNvCxnSpPr>
            <p:nvPr/>
          </p:nvCxnSpPr>
          <p:spPr>
            <a:xfrm>
              <a:off x="8706929" y="3360525"/>
              <a:ext cx="0" cy="159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7999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2863" dist="9525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61425" y="2680575"/>
            <a:ext cx="4383600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 i="1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5109150" y="539550"/>
            <a:ext cx="2760600" cy="4064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4870333" y="2920120"/>
            <a:ext cx="31539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129049" y="2920120"/>
            <a:ext cx="31539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129049" y="2355325"/>
            <a:ext cx="315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870333" y="2355325"/>
            <a:ext cx="315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187300" y="182181"/>
            <a:ext cx="8553400" cy="4639994"/>
            <a:chOff x="187300" y="182181"/>
            <a:chExt cx="8553400" cy="4639994"/>
          </a:xfrm>
        </p:grpSpPr>
        <p:sp>
          <p:nvSpPr>
            <p:cNvPr id="41" name="Google Shape;41;p5"/>
            <p:cNvSpPr/>
            <p:nvPr/>
          </p:nvSpPr>
          <p:spPr>
            <a:xfrm rot="10800000">
              <a:off x="8658800" y="189072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2" name="Google Shape;42;p5"/>
            <p:cNvCxnSpPr/>
            <p:nvPr/>
          </p:nvCxnSpPr>
          <p:spPr>
            <a:xfrm rot="10800000">
              <a:off x="8699750" y="182181"/>
              <a:ext cx="0" cy="173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43;p5"/>
            <p:cNvSpPr/>
            <p:nvPr/>
          </p:nvSpPr>
          <p:spPr>
            <a:xfrm rot="5400000">
              <a:off x="4313050" y="452832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4" name="Google Shape;44;p5"/>
            <p:cNvCxnSpPr>
              <a:stCxn id="43" idx="2"/>
            </p:cNvCxnSpPr>
            <p:nvPr/>
          </p:nvCxnSpPr>
          <p:spPr>
            <a:xfrm rot="10800000">
              <a:off x="187300" y="4781225"/>
              <a:ext cx="391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4459625" y="1303675"/>
            <a:ext cx="368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4459625" y="2002450"/>
            <a:ext cx="3687600" cy="17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 dirty="0"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863700" y="575550"/>
            <a:ext cx="2743800" cy="3992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grpSp>
        <p:nvGrpSpPr>
          <p:cNvPr id="58" name="Google Shape;58;p7"/>
          <p:cNvGrpSpPr/>
          <p:nvPr/>
        </p:nvGrpSpPr>
        <p:grpSpPr>
          <a:xfrm>
            <a:off x="424300" y="199150"/>
            <a:ext cx="8531975" cy="4630300"/>
            <a:chOff x="424300" y="199150"/>
            <a:chExt cx="8531975" cy="4630300"/>
          </a:xfrm>
        </p:grpSpPr>
        <p:sp>
          <p:nvSpPr>
            <p:cNvPr id="59" name="Google Shape;59;p7"/>
            <p:cNvSpPr/>
            <p:nvPr/>
          </p:nvSpPr>
          <p:spPr>
            <a:xfrm rot="-5400000">
              <a:off x="4748625" y="453560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0" name="Google Shape;60;p7"/>
            <p:cNvCxnSpPr>
              <a:stCxn id="59" idx="2"/>
            </p:cNvCxnSpPr>
            <p:nvPr/>
          </p:nvCxnSpPr>
          <p:spPr>
            <a:xfrm>
              <a:off x="5042475" y="4788500"/>
              <a:ext cx="391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1" name="Google Shape;61;p7"/>
            <p:cNvSpPr/>
            <p:nvPr/>
          </p:nvSpPr>
          <p:spPr>
            <a:xfrm>
              <a:off x="424300" y="175945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2" name="Google Shape;62;p7"/>
            <p:cNvCxnSpPr>
              <a:stCxn id="61" idx="0"/>
            </p:cNvCxnSpPr>
            <p:nvPr/>
          </p:nvCxnSpPr>
          <p:spPr>
            <a:xfrm rot="10800000">
              <a:off x="465250" y="199150"/>
              <a:ext cx="0" cy="156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384800" y="859801"/>
            <a:ext cx="8571101" cy="4095600"/>
            <a:chOff x="384800" y="859801"/>
            <a:chExt cx="8571101" cy="4095600"/>
          </a:xfrm>
        </p:grpSpPr>
        <p:sp>
          <p:nvSpPr>
            <p:cNvPr id="67" name="Google Shape;67;p8"/>
            <p:cNvSpPr/>
            <p:nvPr/>
          </p:nvSpPr>
          <p:spPr>
            <a:xfrm flipH="1">
              <a:off x="7855150" y="859801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8" name="Google Shape;68;p8"/>
            <p:cNvCxnSpPr/>
            <p:nvPr/>
          </p:nvCxnSpPr>
          <p:spPr>
            <a:xfrm rot="5400000">
              <a:off x="5939200" y="2998501"/>
              <a:ext cx="391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" name="Google Shape;69;p8"/>
            <p:cNvSpPr/>
            <p:nvPr/>
          </p:nvSpPr>
          <p:spPr>
            <a:xfrm rot="-5400000" flipH="1">
              <a:off x="596750" y="4501752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0" name="Google Shape;70;p8"/>
            <p:cNvCxnSpPr/>
            <p:nvPr/>
          </p:nvCxnSpPr>
          <p:spPr>
            <a:xfrm>
              <a:off x="898501" y="4754652"/>
              <a:ext cx="805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188100" y="338850"/>
            <a:ext cx="8771701" cy="4488651"/>
            <a:chOff x="188100" y="338850"/>
            <a:chExt cx="8771701" cy="4488651"/>
          </a:xfrm>
        </p:grpSpPr>
        <p:sp>
          <p:nvSpPr>
            <p:cNvPr id="76" name="Google Shape;76;p9"/>
            <p:cNvSpPr/>
            <p:nvPr/>
          </p:nvSpPr>
          <p:spPr>
            <a:xfrm rot="5400000">
              <a:off x="3980800" y="4533651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7" name="Google Shape;77;p9"/>
            <p:cNvCxnSpPr/>
            <p:nvPr/>
          </p:nvCxnSpPr>
          <p:spPr>
            <a:xfrm rot="10800000">
              <a:off x="188100" y="4786551"/>
              <a:ext cx="391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" name="Google Shape;78;p9"/>
            <p:cNvSpPr/>
            <p:nvPr/>
          </p:nvSpPr>
          <p:spPr>
            <a:xfrm rot="-5400000">
              <a:off x="600650" y="12690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9" name="Google Shape;79;p9"/>
            <p:cNvCxnSpPr/>
            <p:nvPr/>
          </p:nvCxnSpPr>
          <p:spPr>
            <a:xfrm>
              <a:off x="902401" y="379800"/>
              <a:ext cx="805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20000" y="4123600"/>
            <a:ext cx="7704000" cy="463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1"/>
          </p:nvPr>
        </p:nvSpPr>
        <p:spPr>
          <a:xfrm>
            <a:off x="720000" y="1205675"/>
            <a:ext cx="77040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dist="95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720000" y="1143800"/>
            <a:ext cx="7704000" cy="3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79" name="Google Shape;179;p19"/>
          <p:cNvGrpSpPr/>
          <p:nvPr/>
        </p:nvGrpSpPr>
        <p:grpSpPr>
          <a:xfrm>
            <a:off x="2611210" y="2251133"/>
            <a:ext cx="6342600" cy="2703044"/>
            <a:chOff x="2611210" y="2251133"/>
            <a:chExt cx="6342600" cy="2703044"/>
          </a:xfrm>
        </p:grpSpPr>
        <p:cxnSp>
          <p:nvCxnSpPr>
            <p:cNvPr id="180" name="Google Shape;180;p19"/>
            <p:cNvCxnSpPr>
              <a:stCxn id="181" idx="0"/>
            </p:cNvCxnSpPr>
            <p:nvPr/>
          </p:nvCxnSpPr>
          <p:spPr>
            <a:xfrm>
              <a:off x="3117010" y="4741875"/>
              <a:ext cx="583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81" name="Google Shape;181;p19"/>
            <p:cNvSpPr/>
            <p:nvPr/>
          </p:nvSpPr>
          <p:spPr>
            <a:xfrm rot="5400000">
              <a:off x="2823160" y="448897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 rot="10800000">
              <a:off x="8642250" y="2251133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83" name="Google Shape;183;p19"/>
            <p:cNvCxnSpPr/>
            <p:nvPr/>
          </p:nvCxnSpPr>
          <p:spPr>
            <a:xfrm>
              <a:off x="8683200" y="2735077"/>
              <a:ext cx="0" cy="2219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64" r:id="rId8"/>
    <p:sldLayoutId id="2147483665" r:id="rId9"/>
    <p:sldLayoutId id="2147483670" r:id="rId10"/>
    <p:sldLayoutId id="2147483671" r:id="rId11"/>
    <p:sldLayoutId id="2147483672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bogard/MediatR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heatsheetseries.owasp.org/cheatsheets/Microservices_Security_Cheat_Sheet.html#using-a-data-structure-signed-by-a-trusted-issuer" TargetMode="External"/><Relationship Id="rId4" Type="http://schemas.openxmlformats.org/officeDocument/2006/relationships/hyperlink" Target="https://cloudsecurityalliance.org/artifacts/zero-trust-principles-v-1-1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Secure</a:t>
            </a:r>
            <a:br>
              <a:rPr lang="en" sz="6000" dirty="0" smtClean="0"/>
            </a:br>
            <a:r>
              <a:rPr lang="en" sz="4000" i="1" dirty="0" smtClean="0"/>
              <a:t>your modular monolith</a:t>
            </a:r>
            <a:endParaRPr sz="4000" i="1"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1"/>
          </p:nvPr>
        </p:nvSpPr>
        <p:spPr>
          <a:xfrm>
            <a:off x="5463800" y="3480892"/>
            <a:ext cx="25299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…by pretending it’s a cat </a:t>
            </a:r>
            <a:endParaRPr dirty="0"/>
          </a:p>
        </p:txBody>
      </p:sp>
      <p:grpSp>
        <p:nvGrpSpPr>
          <p:cNvPr id="4" name="Google Shape;11664;p68"/>
          <p:cNvGrpSpPr/>
          <p:nvPr/>
        </p:nvGrpSpPr>
        <p:grpSpPr>
          <a:xfrm>
            <a:off x="7993700" y="3405504"/>
            <a:ext cx="447257" cy="473945"/>
            <a:chOff x="2512749" y="1965042"/>
            <a:chExt cx="333024" cy="352896"/>
          </a:xfrm>
          <a:solidFill>
            <a:schemeClr val="tx1"/>
          </a:solidFill>
        </p:grpSpPr>
        <p:sp>
          <p:nvSpPr>
            <p:cNvPr id="5" name="Google Shape;11665;p68"/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666;p68"/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67;p68"/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68;p68"/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69;p68"/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49;p30"/>
          <p:cNvSpPr txBox="1">
            <a:spLocks/>
          </p:cNvSpPr>
          <p:nvPr/>
        </p:nvSpPr>
        <p:spPr>
          <a:xfrm>
            <a:off x="809735" y="4520271"/>
            <a:ext cx="2153859" cy="38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6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indent="0" algn="l"/>
            <a:r>
              <a:rPr lang="en-GB" sz="1100" dirty="0" smtClean="0"/>
              <a:t>William Brander // @</a:t>
            </a:r>
            <a:r>
              <a:rPr lang="en-GB" sz="1100" dirty="0" err="1" smtClean="0"/>
              <a:t>williambza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465423" y="2119680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4459624" y="1303675"/>
            <a:ext cx="428733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Modular monolith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432516" y="2119681"/>
            <a:ext cx="3929575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ounded Rectangle 7"/>
          <p:cNvSpPr/>
          <p:nvPr/>
        </p:nvSpPr>
        <p:spPr>
          <a:xfrm>
            <a:off x="3620085" y="2288493"/>
            <a:ext cx="736209" cy="1561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dirty="0" smtClean="0"/>
              <a:t>API Gateway</a:t>
            </a:r>
            <a:endParaRPr lang="en-ZA" dirty="0"/>
          </a:p>
        </p:txBody>
      </p:sp>
      <p:sp>
        <p:nvSpPr>
          <p:cNvPr id="9" name="Rounded Rectangle 8"/>
          <p:cNvSpPr/>
          <p:nvPr/>
        </p:nvSpPr>
        <p:spPr>
          <a:xfrm>
            <a:off x="4543863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46651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B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543862" y="3151312"/>
            <a:ext cx="2616592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349439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95318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52158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75113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432516" y="4153218"/>
            <a:ext cx="5121549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007469" y="2991908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4988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oogle Shape;12479;p69"/>
          <p:cNvGrpSpPr/>
          <p:nvPr/>
        </p:nvGrpSpPr>
        <p:grpSpPr>
          <a:xfrm>
            <a:off x="1823721" y="2227345"/>
            <a:ext cx="321037" cy="353822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27" name="Google Shape;12480;p6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81;p6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82;p6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83;p6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807;p63"/>
          <p:cNvGrpSpPr/>
          <p:nvPr/>
        </p:nvGrpSpPr>
        <p:grpSpPr>
          <a:xfrm>
            <a:off x="4603590" y="2660521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40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2479;p69"/>
          <p:cNvGrpSpPr/>
          <p:nvPr/>
        </p:nvGrpSpPr>
        <p:grpSpPr>
          <a:xfrm>
            <a:off x="7579226" y="2594703"/>
            <a:ext cx="303216" cy="334181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61" name="Google Shape;12480;p6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81;p6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82;p6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83;p6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V="1">
            <a:off x="7623960" y="2951402"/>
            <a:ext cx="95912" cy="5177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95062E-6 L 0.16927 -0.0018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32099E-6 L 0.13646 4.32099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3.7037E-7 L -0.00035 0.00031 C 0.00086 0.08611 0.00052 0.02901 -0.00035 0.15062 C -0.00105 0.28488 0.00069 0.23426 -0.00122 0.29383 C 0.00034 0.31574 -0.00191 0.30185 0.02326 0.30247 L 0.09982 0.3037 C 0.12517 0.31049 0.10677 0.30586 0.1684 0.3037 C 0.16944 0.3037 0.17031 0.30247 0.17118 0.30247 C 0.17569 0.30185 0.18038 0.30154 0.18507 0.30123 C 0.20798 0.29506 0.19062 0.29938 0.24513 0.30123 C 0.25086 0.30154 0.25625 0.30216 0.2618 0.30247 C 0.26684 0.30556 0.26527 0.30494 0.27517 0.30494 C 0.28888 0.30494 0.30225 0.30401 0.31562 0.3037 C 0.3243 0.30062 0.31354 0.30432 0.33038 0.30123 C 0.33368 0.30062 0.33663 0.29907 0.33993 0.29877 L 0.34843 0.29753 C 0.35798 0.24537 0.34843 0.29877 0.34982 0.14074 C 0.34982 0.13889 0.35034 0.13735 0.35052 0.1358 C 0.35086 0.13364 0.35104 0.13148 0.35121 0.12963 C 0.35277 0.10803 0.35104 0.125 0.3526 0.11111 C 0.35243 0.0963 0.35225 0.08148 0.35191 0.06667 C 0.35191 0.06389 0.35138 0.06173 0.35121 0.05926 C 0.35086 0.05062 0.35086 0.04198 0.35052 0.03333 C 0.35034 0.02623 0.34982 0.01235 0.34982 0.01265 " pathEditMode="relative" rAng="0" ptsTypes="AAAAAAAAAAAAAAAAAAAAAAAA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Rectangle 5"/>
          <p:cNvSpPr/>
          <p:nvPr/>
        </p:nvSpPr>
        <p:spPr>
          <a:xfrm>
            <a:off x="2839279" y="1505358"/>
            <a:ext cx="3452126" cy="233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indent="266700"/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ChargeCreditCard</a:t>
            </a:r>
            <a:endParaRPr lang="en-Z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Z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CreditCardNumber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CVV;</a:t>
            </a:r>
          </a:p>
          <a:p>
            <a:pPr indent="266700"/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ExpiryDate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Z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CardHolderName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indent="266700"/>
            <a:endParaRPr lang="en-Z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9279" y="1505358"/>
            <a:ext cx="3452126" cy="233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indent="266700"/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ChargeCreditCard</a:t>
            </a:r>
            <a:endParaRPr lang="en-Z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Z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CreditCardNumber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CVV;</a:t>
            </a:r>
          </a:p>
          <a:p>
            <a:pPr indent="266700"/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ExpiryDate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Z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CardHolderName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458351" y="3152717"/>
            <a:ext cx="2165609" cy="31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84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74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32" y="58840"/>
            <a:ext cx="5037665" cy="503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8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7949" y="1307100"/>
            <a:ext cx="5386607" cy="2529300"/>
          </a:xfrm>
        </p:spPr>
        <p:txBody>
          <a:bodyPr/>
          <a:lstStyle/>
          <a:p>
            <a:r>
              <a:rPr lang="en-ZA" sz="2400" dirty="0" smtClean="0"/>
              <a:t>Include </a:t>
            </a:r>
            <a:r>
              <a:rPr lang="en-ZA" sz="2400" dirty="0"/>
              <a:t>the </a:t>
            </a:r>
            <a:r>
              <a:rPr lang="en-ZA" sz="4000" dirty="0" smtClean="0"/>
              <a:t>user id</a:t>
            </a:r>
            <a:r>
              <a:rPr lang="en-ZA" sz="2400" dirty="0" smtClean="0"/>
              <a:t> as </a:t>
            </a:r>
            <a:r>
              <a:rPr lang="en-ZA" sz="2400" dirty="0"/>
              <a:t>part of the message from the beginning</a:t>
            </a:r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943727" y="2103675"/>
            <a:ext cx="1032300" cy="74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4500" i="1" dirty="0" smtClean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1.</a:t>
            </a:r>
            <a:endParaRPr lang="en-ZA" sz="4500" i="1" dirty="0">
              <a:solidFill>
                <a:schemeClr val="tx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" name="Google Shape;249;p30"/>
          <p:cNvSpPr txBox="1">
            <a:spLocks/>
          </p:cNvSpPr>
          <p:nvPr/>
        </p:nvSpPr>
        <p:spPr>
          <a:xfrm>
            <a:off x="5345813" y="3923344"/>
            <a:ext cx="25299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dirty="0" smtClean="0"/>
              <a:t>even when it’s still a monolith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5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292790" y="763304"/>
            <a:ext cx="4383600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lt1"/>
                </a:solidFill>
              </a:rPr>
              <a:t>Authorization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65" name="Google Shape;265;p32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266" name="Google Shape;266;p32"/>
            <p:cNvSpPr/>
            <p:nvPr/>
          </p:nvSpPr>
          <p:spPr>
            <a:xfrm rot="-5400000" flipH="1">
              <a:off x="4609563" y="51040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67" name="Google Shape;267;p32"/>
            <p:cNvCxnSpPr>
              <a:stCxn id="266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" name="Google Shape;268;p32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269" name="Google Shape;269;p32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70" name="Google Shape;270;p32"/>
            <p:cNvCxnSpPr>
              <a:stCxn id="269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39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1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Commands</a:t>
            </a:r>
            <a:endParaRPr lang="en-ZA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Sent </a:t>
            </a:r>
            <a:r>
              <a:rPr lang="en-ZA" sz="2000" dirty="0" smtClean="0"/>
              <a:t>to</a:t>
            </a:r>
            <a:r>
              <a:rPr lang="en-ZA" dirty="0" smtClean="0"/>
              <a:t> a specific logical owner</a:t>
            </a:r>
          </a:p>
          <a:p>
            <a:endParaRPr lang="en-ZA" dirty="0" smtClean="0"/>
          </a:p>
          <a:p>
            <a:r>
              <a:rPr lang="en-ZA" dirty="0" smtClean="0"/>
              <a:t>Used to make a request</a:t>
            </a:r>
          </a:p>
          <a:p>
            <a:endParaRPr lang="en-ZA" dirty="0"/>
          </a:p>
          <a:p>
            <a:r>
              <a:rPr lang="en-ZA" dirty="0" smtClean="0"/>
              <a:t>Can originate from many places</a:t>
            </a:r>
            <a:endParaRPr lang="en-ZA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r="112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grpSp>
        <p:nvGrpSpPr>
          <p:cNvPr id="11" name="Google Shape;8807;p63"/>
          <p:cNvGrpSpPr/>
          <p:nvPr/>
        </p:nvGrpSpPr>
        <p:grpSpPr>
          <a:xfrm>
            <a:off x="1323682" y="3090055"/>
            <a:ext cx="372375" cy="401156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2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777913" y="1832115"/>
            <a:ext cx="885074" cy="75539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8690" y="1303675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800" dirty="0" smtClean="0">
                <a:latin typeface="Candara" panose="020E0502030303020204" pitchFamily="34" charset="0"/>
                <a:cs typeface="Arial" panose="020B0604020202020204" pitchFamily="34" charset="0"/>
              </a:rPr>
              <a:t>Commands</a:t>
            </a:r>
            <a:endParaRPr lang="en-ZA" sz="1800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oogle Shape;8807;p63"/>
          <p:cNvGrpSpPr/>
          <p:nvPr/>
        </p:nvGrpSpPr>
        <p:grpSpPr>
          <a:xfrm>
            <a:off x="2207350" y="3341822"/>
            <a:ext cx="372375" cy="401156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22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8807;p63"/>
          <p:cNvGrpSpPr/>
          <p:nvPr/>
        </p:nvGrpSpPr>
        <p:grpSpPr>
          <a:xfrm>
            <a:off x="2649183" y="3090055"/>
            <a:ext cx="372375" cy="401156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30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8807;p63"/>
          <p:cNvGrpSpPr/>
          <p:nvPr/>
        </p:nvGrpSpPr>
        <p:grpSpPr>
          <a:xfrm>
            <a:off x="1765516" y="3341822"/>
            <a:ext cx="372375" cy="401156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38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V="1">
            <a:off x="1578690" y="2631092"/>
            <a:ext cx="267454" cy="458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936929" y="2667366"/>
            <a:ext cx="124651" cy="618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346965" y="2631093"/>
            <a:ext cx="31798" cy="655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2636529" y="2631093"/>
            <a:ext cx="146972" cy="458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41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Events</a:t>
            </a:r>
            <a:endParaRPr lang="en-ZA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Published </a:t>
            </a:r>
            <a:r>
              <a:rPr lang="en-ZA" sz="1800" dirty="0" smtClean="0"/>
              <a:t>by</a:t>
            </a:r>
            <a:r>
              <a:rPr lang="en-ZA" dirty="0" smtClean="0"/>
              <a:t> a specific logical owner</a:t>
            </a:r>
          </a:p>
          <a:p>
            <a:endParaRPr lang="en-ZA" dirty="0" smtClean="0"/>
          </a:p>
          <a:p>
            <a:r>
              <a:rPr lang="en-ZA" dirty="0" smtClean="0"/>
              <a:t>Used to notify that something has occurred</a:t>
            </a:r>
          </a:p>
          <a:p>
            <a:endParaRPr lang="en-ZA" dirty="0"/>
          </a:p>
          <a:p>
            <a:r>
              <a:rPr lang="en-ZA" dirty="0" smtClean="0"/>
              <a:t>Can go to many places</a:t>
            </a:r>
            <a:endParaRPr lang="en-ZA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r="112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grpSp>
        <p:nvGrpSpPr>
          <p:cNvPr id="11" name="Google Shape;8807;p63"/>
          <p:cNvGrpSpPr/>
          <p:nvPr/>
        </p:nvGrpSpPr>
        <p:grpSpPr>
          <a:xfrm>
            <a:off x="1323682" y="3090055"/>
            <a:ext cx="372375" cy="401156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2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777913" y="1832115"/>
            <a:ext cx="885074" cy="75539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7838" y="130367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800" dirty="0" smtClean="0">
                <a:latin typeface="Candara" panose="020E0502030303020204" pitchFamily="34" charset="0"/>
                <a:cs typeface="Arial" panose="020B0604020202020204" pitchFamily="34" charset="0"/>
              </a:rPr>
              <a:t>Events</a:t>
            </a:r>
            <a:endParaRPr lang="en-ZA" sz="1800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oogle Shape;8807;p63"/>
          <p:cNvGrpSpPr/>
          <p:nvPr/>
        </p:nvGrpSpPr>
        <p:grpSpPr>
          <a:xfrm>
            <a:off x="2207350" y="3341822"/>
            <a:ext cx="372375" cy="401156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22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8807;p63"/>
          <p:cNvGrpSpPr/>
          <p:nvPr/>
        </p:nvGrpSpPr>
        <p:grpSpPr>
          <a:xfrm>
            <a:off x="2649183" y="3090055"/>
            <a:ext cx="372375" cy="401156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30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8807;p63"/>
          <p:cNvGrpSpPr/>
          <p:nvPr/>
        </p:nvGrpSpPr>
        <p:grpSpPr>
          <a:xfrm>
            <a:off x="1765516" y="3341822"/>
            <a:ext cx="372375" cy="401156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38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V="1">
            <a:off x="1578690" y="2631092"/>
            <a:ext cx="267454" cy="45896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936929" y="2667366"/>
            <a:ext cx="124651" cy="61892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346965" y="2631093"/>
            <a:ext cx="31798" cy="6552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2636529" y="2631093"/>
            <a:ext cx="146972" cy="45896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5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465423" y="2119680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4459624" y="1303675"/>
            <a:ext cx="428733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Modular monolith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432516" y="2119681"/>
            <a:ext cx="3929575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ounded Rectangle 7"/>
          <p:cNvSpPr/>
          <p:nvPr/>
        </p:nvSpPr>
        <p:spPr>
          <a:xfrm>
            <a:off x="3620085" y="2288493"/>
            <a:ext cx="736209" cy="1561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dirty="0" smtClean="0"/>
              <a:t>API Gateway</a:t>
            </a:r>
            <a:endParaRPr lang="en-ZA" dirty="0"/>
          </a:p>
        </p:txBody>
      </p:sp>
      <p:sp>
        <p:nvSpPr>
          <p:cNvPr id="9" name="Rounded Rectangle 8"/>
          <p:cNvSpPr/>
          <p:nvPr/>
        </p:nvSpPr>
        <p:spPr>
          <a:xfrm>
            <a:off x="4543863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46651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B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543862" y="3151312"/>
            <a:ext cx="2616592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7598149" y="2293212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95318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52158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432516" y="4153218"/>
            <a:ext cx="5121549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007469" y="2991908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4988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1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32517" y="2119681"/>
            <a:ext cx="122330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ounded Rectangle 8"/>
          <p:cNvSpPr/>
          <p:nvPr/>
        </p:nvSpPr>
        <p:spPr>
          <a:xfrm>
            <a:off x="3631961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68006" y="2119681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3154680" y="1303675"/>
            <a:ext cx="5592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Simplified Modular monolith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000732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432517" y="4153218"/>
            <a:ext cx="2524132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410052" y="3001321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53" y="2401434"/>
            <a:ext cx="944584" cy="1368456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5" idx="1"/>
            <a:endCxn id="23" idx="3"/>
          </p:cNvCxnSpPr>
          <p:nvPr/>
        </p:nvCxnSpPr>
        <p:spPr>
          <a:xfrm flipH="1">
            <a:off x="5956649" y="3085662"/>
            <a:ext cx="1136404" cy="1229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oogle Shape;8807;p63"/>
          <p:cNvGrpSpPr/>
          <p:nvPr/>
        </p:nvGrpSpPr>
        <p:grpSpPr>
          <a:xfrm>
            <a:off x="6775288" y="2634052"/>
            <a:ext cx="268544" cy="289300"/>
            <a:chOff x="6896644" y="3216007"/>
            <a:chExt cx="322917" cy="347876"/>
          </a:xfrm>
          <a:solidFill>
            <a:srgbClr val="C00000"/>
          </a:solidFill>
        </p:grpSpPr>
        <p:sp>
          <p:nvSpPr>
            <p:cNvPr id="35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3610910" y="3163404"/>
            <a:ext cx="860741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4014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4014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oogle Shape;8807;p63"/>
          <p:cNvGrpSpPr/>
          <p:nvPr/>
        </p:nvGrpSpPr>
        <p:grpSpPr>
          <a:xfrm>
            <a:off x="3575689" y="2663629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4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576564" y="2663629"/>
            <a:ext cx="406770" cy="312497"/>
            <a:chOff x="3576564" y="2610538"/>
            <a:chExt cx="406770" cy="312497"/>
          </a:xfrm>
        </p:grpSpPr>
        <p:sp>
          <p:nvSpPr>
            <p:cNvPr id="74" name="Freeform 73"/>
            <p:cNvSpPr/>
            <p:nvPr/>
          </p:nvSpPr>
          <p:spPr>
            <a:xfrm>
              <a:off x="3705678" y="2674302"/>
              <a:ext cx="277656" cy="248733"/>
            </a:xfrm>
            <a:custGeom>
              <a:avLst/>
              <a:gdLst>
                <a:gd name="connsiteX0" fmla="*/ 0 w 1097280"/>
                <a:gd name="connsiteY0" fmla="*/ 937260 h 982980"/>
                <a:gd name="connsiteX1" fmla="*/ 60960 w 1097280"/>
                <a:gd name="connsiteY1" fmla="*/ 929640 h 982980"/>
                <a:gd name="connsiteX2" fmla="*/ 137160 w 1097280"/>
                <a:gd name="connsiteY2" fmla="*/ 868680 h 982980"/>
                <a:gd name="connsiteX3" fmla="*/ 182880 w 1097280"/>
                <a:gd name="connsiteY3" fmla="*/ 838200 h 982980"/>
                <a:gd name="connsiteX4" fmla="*/ 243840 w 1097280"/>
                <a:gd name="connsiteY4" fmla="*/ 792480 h 982980"/>
                <a:gd name="connsiteX5" fmla="*/ 464820 w 1097280"/>
                <a:gd name="connsiteY5" fmla="*/ 647700 h 982980"/>
                <a:gd name="connsiteX6" fmla="*/ 563880 w 1097280"/>
                <a:gd name="connsiteY6" fmla="*/ 556260 h 982980"/>
                <a:gd name="connsiteX7" fmla="*/ 624840 w 1097280"/>
                <a:gd name="connsiteY7" fmla="*/ 502920 h 982980"/>
                <a:gd name="connsiteX8" fmla="*/ 655320 w 1097280"/>
                <a:gd name="connsiteY8" fmla="*/ 457200 h 982980"/>
                <a:gd name="connsiteX9" fmla="*/ 693420 w 1097280"/>
                <a:gd name="connsiteY9" fmla="*/ 365760 h 982980"/>
                <a:gd name="connsiteX10" fmla="*/ 701040 w 1097280"/>
                <a:gd name="connsiteY10" fmla="*/ 320040 h 982980"/>
                <a:gd name="connsiteX11" fmla="*/ 678180 w 1097280"/>
                <a:gd name="connsiteY11" fmla="*/ 60960 h 982980"/>
                <a:gd name="connsiteX12" fmla="*/ 655320 w 1097280"/>
                <a:gd name="connsiteY12" fmla="*/ 15240 h 982980"/>
                <a:gd name="connsiteX13" fmla="*/ 632460 w 1097280"/>
                <a:gd name="connsiteY13" fmla="*/ 0 h 982980"/>
                <a:gd name="connsiteX14" fmla="*/ 579120 w 1097280"/>
                <a:gd name="connsiteY14" fmla="*/ 7620 h 982980"/>
                <a:gd name="connsiteX15" fmla="*/ 502920 w 1097280"/>
                <a:gd name="connsiteY15" fmla="*/ 60960 h 982980"/>
                <a:gd name="connsiteX16" fmla="*/ 434340 w 1097280"/>
                <a:gd name="connsiteY16" fmla="*/ 99060 h 982980"/>
                <a:gd name="connsiteX17" fmla="*/ 365760 w 1097280"/>
                <a:gd name="connsiteY17" fmla="*/ 175260 h 982980"/>
                <a:gd name="connsiteX18" fmla="*/ 342900 w 1097280"/>
                <a:gd name="connsiteY18" fmla="*/ 213360 h 982980"/>
                <a:gd name="connsiteX19" fmla="*/ 327660 w 1097280"/>
                <a:gd name="connsiteY19" fmla="*/ 236220 h 982980"/>
                <a:gd name="connsiteX20" fmla="*/ 304800 w 1097280"/>
                <a:gd name="connsiteY20" fmla="*/ 266700 h 982980"/>
                <a:gd name="connsiteX21" fmla="*/ 266700 w 1097280"/>
                <a:gd name="connsiteY21" fmla="*/ 350520 h 982980"/>
                <a:gd name="connsiteX22" fmla="*/ 251460 w 1097280"/>
                <a:gd name="connsiteY22" fmla="*/ 373380 h 982980"/>
                <a:gd name="connsiteX23" fmla="*/ 243840 w 1097280"/>
                <a:gd name="connsiteY23" fmla="*/ 426720 h 982980"/>
                <a:gd name="connsiteX24" fmla="*/ 236220 w 1097280"/>
                <a:gd name="connsiteY24" fmla="*/ 449580 h 982980"/>
                <a:gd name="connsiteX25" fmla="*/ 220980 w 1097280"/>
                <a:gd name="connsiteY25" fmla="*/ 541020 h 982980"/>
                <a:gd name="connsiteX26" fmla="*/ 205740 w 1097280"/>
                <a:gd name="connsiteY26" fmla="*/ 678180 h 982980"/>
                <a:gd name="connsiteX27" fmla="*/ 213360 w 1097280"/>
                <a:gd name="connsiteY27" fmla="*/ 883920 h 982980"/>
                <a:gd name="connsiteX28" fmla="*/ 220980 w 1097280"/>
                <a:gd name="connsiteY28" fmla="*/ 922020 h 982980"/>
                <a:gd name="connsiteX29" fmla="*/ 236220 w 1097280"/>
                <a:gd name="connsiteY29" fmla="*/ 952500 h 982980"/>
                <a:gd name="connsiteX30" fmla="*/ 281940 w 1097280"/>
                <a:gd name="connsiteY30" fmla="*/ 975360 h 982980"/>
                <a:gd name="connsiteX31" fmla="*/ 358140 w 1097280"/>
                <a:gd name="connsiteY31" fmla="*/ 967740 h 982980"/>
                <a:gd name="connsiteX32" fmla="*/ 411480 w 1097280"/>
                <a:gd name="connsiteY32" fmla="*/ 952500 h 982980"/>
                <a:gd name="connsiteX33" fmla="*/ 426720 w 1097280"/>
                <a:gd name="connsiteY33" fmla="*/ 929640 h 982980"/>
                <a:gd name="connsiteX34" fmla="*/ 457200 w 1097280"/>
                <a:gd name="connsiteY34" fmla="*/ 914400 h 982980"/>
                <a:gd name="connsiteX35" fmla="*/ 480060 w 1097280"/>
                <a:gd name="connsiteY35" fmla="*/ 838200 h 982980"/>
                <a:gd name="connsiteX36" fmla="*/ 457200 w 1097280"/>
                <a:gd name="connsiteY36" fmla="*/ 762000 h 982980"/>
                <a:gd name="connsiteX37" fmla="*/ 434340 w 1097280"/>
                <a:gd name="connsiteY37" fmla="*/ 754380 h 982980"/>
                <a:gd name="connsiteX38" fmla="*/ 297180 w 1097280"/>
                <a:gd name="connsiteY38" fmla="*/ 769620 h 982980"/>
                <a:gd name="connsiteX39" fmla="*/ 251460 w 1097280"/>
                <a:gd name="connsiteY39" fmla="*/ 815340 h 982980"/>
                <a:gd name="connsiteX40" fmla="*/ 259080 w 1097280"/>
                <a:gd name="connsiteY40" fmla="*/ 853440 h 982980"/>
                <a:gd name="connsiteX41" fmla="*/ 266700 w 1097280"/>
                <a:gd name="connsiteY41" fmla="*/ 876300 h 982980"/>
                <a:gd name="connsiteX42" fmla="*/ 289560 w 1097280"/>
                <a:gd name="connsiteY42" fmla="*/ 883920 h 982980"/>
                <a:gd name="connsiteX43" fmla="*/ 373380 w 1097280"/>
                <a:gd name="connsiteY43" fmla="*/ 929640 h 982980"/>
                <a:gd name="connsiteX44" fmla="*/ 403860 w 1097280"/>
                <a:gd name="connsiteY44" fmla="*/ 944880 h 982980"/>
                <a:gd name="connsiteX45" fmla="*/ 472440 w 1097280"/>
                <a:gd name="connsiteY45" fmla="*/ 975360 h 982980"/>
                <a:gd name="connsiteX46" fmla="*/ 548640 w 1097280"/>
                <a:gd name="connsiteY46" fmla="*/ 982980 h 982980"/>
                <a:gd name="connsiteX47" fmla="*/ 754380 w 1097280"/>
                <a:gd name="connsiteY47" fmla="*/ 952500 h 982980"/>
                <a:gd name="connsiteX48" fmla="*/ 784860 w 1097280"/>
                <a:gd name="connsiteY48" fmla="*/ 929640 h 982980"/>
                <a:gd name="connsiteX49" fmla="*/ 815340 w 1097280"/>
                <a:gd name="connsiteY49" fmla="*/ 914400 h 982980"/>
                <a:gd name="connsiteX50" fmla="*/ 845820 w 1097280"/>
                <a:gd name="connsiteY50" fmla="*/ 876300 h 982980"/>
                <a:gd name="connsiteX51" fmla="*/ 861060 w 1097280"/>
                <a:gd name="connsiteY51" fmla="*/ 830580 h 982980"/>
                <a:gd name="connsiteX52" fmla="*/ 876300 w 1097280"/>
                <a:gd name="connsiteY52" fmla="*/ 807720 h 982980"/>
                <a:gd name="connsiteX53" fmla="*/ 861060 w 1097280"/>
                <a:gd name="connsiteY53" fmla="*/ 662940 h 982980"/>
                <a:gd name="connsiteX54" fmla="*/ 845820 w 1097280"/>
                <a:gd name="connsiteY54" fmla="*/ 640080 h 982980"/>
                <a:gd name="connsiteX55" fmla="*/ 822960 w 1097280"/>
                <a:gd name="connsiteY55" fmla="*/ 571500 h 982980"/>
                <a:gd name="connsiteX56" fmla="*/ 731520 w 1097280"/>
                <a:gd name="connsiteY56" fmla="*/ 586740 h 982980"/>
                <a:gd name="connsiteX57" fmla="*/ 693420 w 1097280"/>
                <a:gd name="connsiteY57" fmla="*/ 617220 h 982980"/>
                <a:gd name="connsiteX58" fmla="*/ 640080 w 1097280"/>
                <a:gd name="connsiteY58" fmla="*/ 655320 h 982980"/>
                <a:gd name="connsiteX59" fmla="*/ 617220 w 1097280"/>
                <a:gd name="connsiteY59" fmla="*/ 678180 h 982980"/>
                <a:gd name="connsiteX60" fmla="*/ 601980 w 1097280"/>
                <a:gd name="connsiteY60" fmla="*/ 708660 h 982980"/>
                <a:gd name="connsiteX61" fmla="*/ 586740 w 1097280"/>
                <a:gd name="connsiteY61" fmla="*/ 731520 h 982980"/>
                <a:gd name="connsiteX62" fmla="*/ 601980 w 1097280"/>
                <a:gd name="connsiteY62" fmla="*/ 769620 h 982980"/>
                <a:gd name="connsiteX63" fmla="*/ 655320 w 1097280"/>
                <a:gd name="connsiteY63" fmla="*/ 792480 h 982980"/>
                <a:gd name="connsiteX64" fmla="*/ 685800 w 1097280"/>
                <a:gd name="connsiteY64" fmla="*/ 807720 h 982980"/>
                <a:gd name="connsiteX65" fmla="*/ 1051560 w 1097280"/>
                <a:gd name="connsiteY65" fmla="*/ 800100 h 982980"/>
                <a:gd name="connsiteX66" fmla="*/ 1074420 w 1097280"/>
                <a:gd name="connsiteY66" fmla="*/ 769620 h 982980"/>
                <a:gd name="connsiteX67" fmla="*/ 1097280 w 1097280"/>
                <a:gd name="connsiteY67" fmla="*/ 746760 h 98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097280" h="982980">
                  <a:moveTo>
                    <a:pt x="0" y="937260"/>
                  </a:moveTo>
                  <a:cubicBezTo>
                    <a:pt x="20320" y="934720"/>
                    <a:pt x="41270" y="935266"/>
                    <a:pt x="60960" y="929640"/>
                  </a:cubicBezTo>
                  <a:cubicBezTo>
                    <a:pt x="124751" y="911414"/>
                    <a:pt x="92672" y="908719"/>
                    <a:pt x="137160" y="868680"/>
                  </a:cubicBezTo>
                  <a:cubicBezTo>
                    <a:pt x="150774" y="856427"/>
                    <a:pt x="167975" y="848846"/>
                    <a:pt x="182880" y="838200"/>
                  </a:cubicBezTo>
                  <a:cubicBezTo>
                    <a:pt x="203549" y="823437"/>
                    <a:pt x="222706" y="806569"/>
                    <a:pt x="243840" y="792480"/>
                  </a:cubicBezTo>
                  <a:cubicBezTo>
                    <a:pt x="336574" y="730657"/>
                    <a:pt x="361939" y="735883"/>
                    <a:pt x="464820" y="647700"/>
                  </a:cubicBezTo>
                  <a:cubicBezTo>
                    <a:pt x="602192" y="529953"/>
                    <a:pt x="439322" y="671921"/>
                    <a:pt x="563880" y="556260"/>
                  </a:cubicBezTo>
                  <a:cubicBezTo>
                    <a:pt x="583666" y="537887"/>
                    <a:pt x="606526" y="522760"/>
                    <a:pt x="624840" y="502920"/>
                  </a:cubicBezTo>
                  <a:cubicBezTo>
                    <a:pt x="637264" y="489461"/>
                    <a:pt x="646091" y="473021"/>
                    <a:pt x="655320" y="457200"/>
                  </a:cubicBezTo>
                  <a:cubicBezTo>
                    <a:pt x="672036" y="428543"/>
                    <a:pt x="685357" y="398010"/>
                    <a:pt x="693420" y="365760"/>
                  </a:cubicBezTo>
                  <a:cubicBezTo>
                    <a:pt x="697167" y="350771"/>
                    <a:pt x="698500" y="335280"/>
                    <a:pt x="701040" y="320040"/>
                  </a:cubicBezTo>
                  <a:cubicBezTo>
                    <a:pt x="689052" y="-39603"/>
                    <a:pt x="728111" y="177466"/>
                    <a:pt x="678180" y="60960"/>
                  </a:cubicBezTo>
                  <a:cubicBezTo>
                    <a:pt x="668884" y="39269"/>
                    <a:pt x="673625" y="33545"/>
                    <a:pt x="655320" y="15240"/>
                  </a:cubicBezTo>
                  <a:cubicBezTo>
                    <a:pt x="648844" y="8764"/>
                    <a:pt x="640080" y="5080"/>
                    <a:pt x="632460" y="0"/>
                  </a:cubicBezTo>
                  <a:cubicBezTo>
                    <a:pt x="614680" y="2540"/>
                    <a:pt x="596448" y="2894"/>
                    <a:pt x="579120" y="7620"/>
                  </a:cubicBezTo>
                  <a:cubicBezTo>
                    <a:pt x="545528" y="16781"/>
                    <a:pt x="531814" y="41698"/>
                    <a:pt x="502920" y="60960"/>
                  </a:cubicBezTo>
                  <a:cubicBezTo>
                    <a:pt x="470745" y="82410"/>
                    <a:pt x="459694" y="77328"/>
                    <a:pt x="434340" y="99060"/>
                  </a:cubicBezTo>
                  <a:cubicBezTo>
                    <a:pt x="413687" y="116763"/>
                    <a:pt x="380123" y="155511"/>
                    <a:pt x="365760" y="175260"/>
                  </a:cubicBezTo>
                  <a:cubicBezTo>
                    <a:pt x="357049" y="187238"/>
                    <a:pt x="350750" y="200801"/>
                    <a:pt x="342900" y="213360"/>
                  </a:cubicBezTo>
                  <a:cubicBezTo>
                    <a:pt x="338046" y="221126"/>
                    <a:pt x="332983" y="228768"/>
                    <a:pt x="327660" y="236220"/>
                  </a:cubicBezTo>
                  <a:cubicBezTo>
                    <a:pt x="320278" y="246554"/>
                    <a:pt x="311531" y="255930"/>
                    <a:pt x="304800" y="266700"/>
                  </a:cubicBezTo>
                  <a:cubicBezTo>
                    <a:pt x="291424" y="288102"/>
                    <a:pt x="276129" y="331663"/>
                    <a:pt x="266700" y="350520"/>
                  </a:cubicBezTo>
                  <a:cubicBezTo>
                    <a:pt x="262604" y="358711"/>
                    <a:pt x="256540" y="365760"/>
                    <a:pt x="251460" y="373380"/>
                  </a:cubicBezTo>
                  <a:cubicBezTo>
                    <a:pt x="248920" y="391160"/>
                    <a:pt x="247362" y="409108"/>
                    <a:pt x="243840" y="426720"/>
                  </a:cubicBezTo>
                  <a:cubicBezTo>
                    <a:pt x="242265" y="434596"/>
                    <a:pt x="237795" y="441704"/>
                    <a:pt x="236220" y="449580"/>
                  </a:cubicBezTo>
                  <a:cubicBezTo>
                    <a:pt x="230160" y="479880"/>
                    <a:pt x="224392" y="510309"/>
                    <a:pt x="220980" y="541020"/>
                  </a:cubicBezTo>
                  <a:lnTo>
                    <a:pt x="205740" y="678180"/>
                  </a:lnTo>
                  <a:cubicBezTo>
                    <a:pt x="208280" y="746760"/>
                    <a:pt x="209079" y="815427"/>
                    <a:pt x="213360" y="883920"/>
                  </a:cubicBezTo>
                  <a:cubicBezTo>
                    <a:pt x="214168" y="896846"/>
                    <a:pt x="216884" y="909733"/>
                    <a:pt x="220980" y="922020"/>
                  </a:cubicBezTo>
                  <a:cubicBezTo>
                    <a:pt x="224572" y="932796"/>
                    <a:pt x="228948" y="943774"/>
                    <a:pt x="236220" y="952500"/>
                  </a:cubicBezTo>
                  <a:cubicBezTo>
                    <a:pt x="247583" y="966135"/>
                    <a:pt x="266337" y="970159"/>
                    <a:pt x="281940" y="975360"/>
                  </a:cubicBezTo>
                  <a:cubicBezTo>
                    <a:pt x="307340" y="972820"/>
                    <a:pt x="332870" y="971350"/>
                    <a:pt x="358140" y="967740"/>
                  </a:cubicBezTo>
                  <a:cubicBezTo>
                    <a:pt x="374884" y="965348"/>
                    <a:pt x="395196" y="957928"/>
                    <a:pt x="411480" y="952500"/>
                  </a:cubicBezTo>
                  <a:cubicBezTo>
                    <a:pt x="416560" y="944880"/>
                    <a:pt x="419685" y="935503"/>
                    <a:pt x="426720" y="929640"/>
                  </a:cubicBezTo>
                  <a:cubicBezTo>
                    <a:pt x="435446" y="922368"/>
                    <a:pt x="450384" y="923487"/>
                    <a:pt x="457200" y="914400"/>
                  </a:cubicBezTo>
                  <a:cubicBezTo>
                    <a:pt x="464157" y="905124"/>
                    <a:pt x="476103" y="854029"/>
                    <a:pt x="480060" y="838200"/>
                  </a:cubicBezTo>
                  <a:cubicBezTo>
                    <a:pt x="476725" y="814857"/>
                    <a:pt x="479557" y="779886"/>
                    <a:pt x="457200" y="762000"/>
                  </a:cubicBezTo>
                  <a:cubicBezTo>
                    <a:pt x="450928" y="756982"/>
                    <a:pt x="441960" y="756920"/>
                    <a:pt x="434340" y="754380"/>
                  </a:cubicBezTo>
                  <a:cubicBezTo>
                    <a:pt x="388620" y="759460"/>
                    <a:pt x="340821" y="755073"/>
                    <a:pt x="297180" y="769620"/>
                  </a:cubicBezTo>
                  <a:cubicBezTo>
                    <a:pt x="276733" y="776436"/>
                    <a:pt x="251460" y="815340"/>
                    <a:pt x="251460" y="815340"/>
                  </a:cubicBezTo>
                  <a:cubicBezTo>
                    <a:pt x="254000" y="828040"/>
                    <a:pt x="255939" y="840875"/>
                    <a:pt x="259080" y="853440"/>
                  </a:cubicBezTo>
                  <a:cubicBezTo>
                    <a:pt x="261028" y="861232"/>
                    <a:pt x="261020" y="870620"/>
                    <a:pt x="266700" y="876300"/>
                  </a:cubicBezTo>
                  <a:cubicBezTo>
                    <a:pt x="272380" y="881980"/>
                    <a:pt x="281940" y="881380"/>
                    <a:pt x="289560" y="883920"/>
                  </a:cubicBezTo>
                  <a:cubicBezTo>
                    <a:pt x="323061" y="934171"/>
                    <a:pt x="283234" y="884567"/>
                    <a:pt x="373380" y="929640"/>
                  </a:cubicBezTo>
                  <a:cubicBezTo>
                    <a:pt x="383540" y="934720"/>
                    <a:pt x="393997" y="939244"/>
                    <a:pt x="403860" y="944880"/>
                  </a:cubicBezTo>
                  <a:cubicBezTo>
                    <a:pt x="437291" y="963983"/>
                    <a:pt x="422935" y="966078"/>
                    <a:pt x="472440" y="975360"/>
                  </a:cubicBezTo>
                  <a:cubicBezTo>
                    <a:pt x="497529" y="980064"/>
                    <a:pt x="523240" y="980440"/>
                    <a:pt x="548640" y="982980"/>
                  </a:cubicBezTo>
                  <a:cubicBezTo>
                    <a:pt x="592047" y="978846"/>
                    <a:pt x="697585" y="980898"/>
                    <a:pt x="754380" y="952500"/>
                  </a:cubicBezTo>
                  <a:cubicBezTo>
                    <a:pt x="765739" y="946820"/>
                    <a:pt x="774090" y="936371"/>
                    <a:pt x="784860" y="929640"/>
                  </a:cubicBezTo>
                  <a:cubicBezTo>
                    <a:pt x="794493" y="923620"/>
                    <a:pt x="805180" y="919480"/>
                    <a:pt x="815340" y="914400"/>
                  </a:cubicBezTo>
                  <a:cubicBezTo>
                    <a:pt x="825500" y="901700"/>
                    <a:pt x="838032" y="890578"/>
                    <a:pt x="845820" y="876300"/>
                  </a:cubicBezTo>
                  <a:cubicBezTo>
                    <a:pt x="853512" y="862197"/>
                    <a:pt x="854536" y="845260"/>
                    <a:pt x="861060" y="830580"/>
                  </a:cubicBezTo>
                  <a:cubicBezTo>
                    <a:pt x="864779" y="822211"/>
                    <a:pt x="871220" y="815340"/>
                    <a:pt x="876300" y="807720"/>
                  </a:cubicBezTo>
                  <a:cubicBezTo>
                    <a:pt x="875601" y="796535"/>
                    <a:pt x="880093" y="701005"/>
                    <a:pt x="861060" y="662940"/>
                  </a:cubicBezTo>
                  <a:cubicBezTo>
                    <a:pt x="856964" y="654749"/>
                    <a:pt x="849342" y="648534"/>
                    <a:pt x="845820" y="640080"/>
                  </a:cubicBezTo>
                  <a:cubicBezTo>
                    <a:pt x="836552" y="617837"/>
                    <a:pt x="822960" y="571500"/>
                    <a:pt x="822960" y="571500"/>
                  </a:cubicBezTo>
                  <a:cubicBezTo>
                    <a:pt x="821474" y="571686"/>
                    <a:pt x="746137" y="578620"/>
                    <a:pt x="731520" y="586740"/>
                  </a:cubicBezTo>
                  <a:cubicBezTo>
                    <a:pt x="717303" y="594638"/>
                    <a:pt x="706431" y="607462"/>
                    <a:pt x="693420" y="617220"/>
                  </a:cubicBezTo>
                  <a:cubicBezTo>
                    <a:pt x="661257" y="641342"/>
                    <a:pt x="676134" y="624417"/>
                    <a:pt x="640080" y="655320"/>
                  </a:cubicBezTo>
                  <a:cubicBezTo>
                    <a:pt x="631898" y="662333"/>
                    <a:pt x="623484" y="669411"/>
                    <a:pt x="617220" y="678180"/>
                  </a:cubicBezTo>
                  <a:cubicBezTo>
                    <a:pt x="610618" y="687423"/>
                    <a:pt x="607616" y="698797"/>
                    <a:pt x="601980" y="708660"/>
                  </a:cubicBezTo>
                  <a:cubicBezTo>
                    <a:pt x="597436" y="716611"/>
                    <a:pt x="591820" y="723900"/>
                    <a:pt x="586740" y="731520"/>
                  </a:cubicBezTo>
                  <a:cubicBezTo>
                    <a:pt x="591820" y="744220"/>
                    <a:pt x="591757" y="760533"/>
                    <a:pt x="601980" y="769620"/>
                  </a:cubicBezTo>
                  <a:cubicBezTo>
                    <a:pt x="616438" y="782471"/>
                    <a:pt x="637710" y="784475"/>
                    <a:pt x="655320" y="792480"/>
                  </a:cubicBezTo>
                  <a:cubicBezTo>
                    <a:pt x="665661" y="797180"/>
                    <a:pt x="675640" y="802640"/>
                    <a:pt x="685800" y="807720"/>
                  </a:cubicBezTo>
                  <a:lnTo>
                    <a:pt x="1051560" y="800100"/>
                  </a:lnTo>
                  <a:cubicBezTo>
                    <a:pt x="1064199" y="798861"/>
                    <a:pt x="1066155" y="779263"/>
                    <a:pt x="1074420" y="769620"/>
                  </a:cubicBezTo>
                  <a:cubicBezTo>
                    <a:pt x="1081433" y="761438"/>
                    <a:pt x="1097280" y="746760"/>
                    <a:pt x="1097280" y="74676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75" name="Google Shape;8807;p63"/>
            <p:cNvGrpSpPr/>
            <p:nvPr/>
          </p:nvGrpSpPr>
          <p:grpSpPr>
            <a:xfrm>
              <a:off x="3576564" y="2610538"/>
              <a:ext cx="268544" cy="289300"/>
              <a:chOff x="6896644" y="3216007"/>
              <a:chExt cx="322917" cy="347876"/>
            </a:xfrm>
            <a:solidFill>
              <a:schemeClr val="tx1"/>
            </a:solidFill>
          </p:grpSpPr>
          <p:sp>
            <p:nvSpPr>
              <p:cNvPr id="76" name="Google Shape;8808;p63"/>
              <p:cNvSpPr/>
              <p:nvPr/>
            </p:nvSpPr>
            <p:spPr>
              <a:xfrm>
                <a:off x="6896644" y="3216007"/>
                <a:ext cx="301387" cy="347876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0955" extrusionOk="0">
                    <a:moveTo>
                      <a:pt x="5192" y="382"/>
                    </a:moveTo>
                    <a:lnTo>
                      <a:pt x="6490" y="1679"/>
                    </a:lnTo>
                    <a:lnTo>
                      <a:pt x="3906" y="1679"/>
                    </a:lnTo>
                    <a:lnTo>
                      <a:pt x="5192" y="382"/>
                    </a:lnTo>
                    <a:close/>
                    <a:moveTo>
                      <a:pt x="5186" y="1"/>
                    </a:moveTo>
                    <a:cubicBezTo>
                      <a:pt x="5144" y="1"/>
                      <a:pt x="5103" y="13"/>
                      <a:pt x="5073" y="36"/>
                    </a:cubicBezTo>
                    <a:lnTo>
                      <a:pt x="3442" y="1679"/>
                    </a:lnTo>
                    <a:lnTo>
                      <a:pt x="870" y="1679"/>
                    </a:lnTo>
                    <a:cubicBezTo>
                      <a:pt x="775" y="1679"/>
                      <a:pt x="703" y="1751"/>
                      <a:pt x="703" y="1846"/>
                    </a:cubicBezTo>
                    <a:lnTo>
                      <a:pt x="703" y="4501"/>
                    </a:lnTo>
                    <a:lnTo>
                      <a:pt x="168" y="4501"/>
                    </a:lnTo>
                    <a:cubicBezTo>
                      <a:pt x="72" y="4501"/>
                      <a:pt x="1" y="4585"/>
                      <a:pt x="1" y="4668"/>
                    </a:cubicBezTo>
                    <a:lnTo>
                      <a:pt x="1" y="10788"/>
                    </a:lnTo>
                    <a:cubicBezTo>
                      <a:pt x="1" y="10883"/>
                      <a:pt x="72" y="10954"/>
                      <a:pt x="168" y="10954"/>
                    </a:cubicBezTo>
                    <a:lnTo>
                      <a:pt x="1846" y="10954"/>
                    </a:lnTo>
                    <a:cubicBezTo>
                      <a:pt x="1942" y="10954"/>
                      <a:pt x="2013" y="10883"/>
                      <a:pt x="2013" y="10788"/>
                    </a:cubicBezTo>
                    <a:cubicBezTo>
                      <a:pt x="2013" y="10704"/>
                      <a:pt x="1942" y="10621"/>
                      <a:pt x="1846" y="10621"/>
                    </a:cubicBezTo>
                    <a:lnTo>
                      <a:pt x="334" y="10621"/>
                    </a:lnTo>
                    <a:lnTo>
                      <a:pt x="334" y="4989"/>
                    </a:lnTo>
                    <a:lnTo>
                      <a:pt x="1084" y="5537"/>
                    </a:lnTo>
                    <a:cubicBezTo>
                      <a:pt x="1115" y="5554"/>
                      <a:pt x="1147" y="5562"/>
                      <a:pt x="1178" y="5562"/>
                    </a:cubicBezTo>
                    <a:cubicBezTo>
                      <a:pt x="1231" y="5562"/>
                      <a:pt x="1280" y="5539"/>
                      <a:pt x="1311" y="5501"/>
                    </a:cubicBezTo>
                    <a:cubicBezTo>
                      <a:pt x="1358" y="5430"/>
                      <a:pt x="1346" y="5323"/>
                      <a:pt x="1275" y="5287"/>
                    </a:cubicBezTo>
                    <a:lnTo>
                      <a:pt x="1049" y="5096"/>
                    </a:lnTo>
                    <a:lnTo>
                      <a:pt x="1049" y="4692"/>
                    </a:lnTo>
                    <a:lnTo>
                      <a:pt x="1049" y="4668"/>
                    </a:lnTo>
                    <a:lnTo>
                      <a:pt x="1049" y="4656"/>
                    </a:lnTo>
                    <a:lnTo>
                      <a:pt x="1049" y="2013"/>
                    </a:lnTo>
                    <a:lnTo>
                      <a:pt x="9169" y="2013"/>
                    </a:lnTo>
                    <a:lnTo>
                      <a:pt x="9169" y="2620"/>
                    </a:lnTo>
                    <a:cubicBezTo>
                      <a:pt x="9169" y="2703"/>
                      <a:pt x="9240" y="2787"/>
                      <a:pt x="9335" y="2787"/>
                    </a:cubicBezTo>
                    <a:cubicBezTo>
                      <a:pt x="9419" y="2787"/>
                      <a:pt x="9490" y="2703"/>
                      <a:pt x="9490" y="2620"/>
                    </a:cubicBezTo>
                    <a:lnTo>
                      <a:pt x="9490" y="1846"/>
                    </a:lnTo>
                    <a:cubicBezTo>
                      <a:pt x="9466" y="1751"/>
                      <a:pt x="9395" y="1679"/>
                      <a:pt x="9300" y="1679"/>
                    </a:cubicBezTo>
                    <a:lnTo>
                      <a:pt x="6930" y="1679"/>
                    </a:lnTo>
                    <a:lnTo>
                      <a:pt x="5299" y="36"/>
                    </a:lnTo>
                    <a:cubicBezTo>
                      <a:pt x="5269" y="13"/>
                      <a:pt x="5228" y="1"/>
                      <a:pt x="5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8809;p63"/>
              <p:cNvSpPr/>
              <p:nvPr/>
            </p:nvSpPr>
            <p:spPr>
              <a:xfrm>
                <a:off x="6954883" y="3306382"/>
                <a:ext cx="42012" cy="4198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22" extrusionOk="0">
                    <a:moveTo>
                      <a:pt x="1001" y="322"/>
                    </a:moveTo>
                    <a:lnTo>
                      <a:pt x="1001" y="988"/>
                    </a:lnTo>
                    <a:lnTo>
                      <a:pt x="322" y="988"/>
                    </a:lnTo>
                    <a:lnTo>
                      <a:pt x="322" y="322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1" y="72"/>
                      <a:pt x="1" y="155"/>
                    </a:cubicBezTo>
                    <a:lnTo>
                      <a:pt x="1" y="1155"/>
                    </a:lnTo>
                    <a:cubicBezTo>
                      <a:pt x="1" y="1250"/>
                      <a:pt x="72" y="1322"/>
                      <a:pt x="167" y="1322"/>
                    </a:cubicBezTo>
                    <a:lnTo>
                      <a:pt x="1155" y="1322"/>
                    </a:lnTo>
                    <a:cubicBezTo>
                      <a:pt x="1251" y="1322"/>
                      <a:pt x="1322" y="1250"/>
                      <a:pt x="1322" y="1155"/>
                    </a:cubicBezTo>
                    <a:lnTo>
                      <a:pt x="1322" y="155"/>
                    </a:lnTo>
                    <a:cubicBezTo>
                      <a:pt x="1310" y="72"/>
                      <a:pt x="1239" y="0"/>
                      <a:pt x="1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8810;p63"/>
              <p:cNvSpPr/>
              <p:nvPr/>
            </p:nvSpPr>
            <p:spPr>
              <a:xfrm>
                <a:off x="7013122" y="3306382"/>
                <a:ext cx="32168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845" y="322"/>
                    </a:lnTo>
                    <a:cubicBezTo>
                      <a:pt x="929" y="322"/>
                      <a:pt x="1012" y="250"/>
                      <a:pt x="1012" y="155"/>
                    </a:cubicBezTo>
                    <a:cubicBezTo>
                      <a:pt x="1012" y="72"/>
                      <a:pt x="929" y="0"/>
                      <a:pt x="8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8811;p63"/>
              <p:cNvSpPr/>
              <p:nvPr/>
            </p:nvSpPr>
            <p:spPr>
              <a:xfrm>
                <a:off x="7013471" y="3333596"/>
                <a:ext cx="105903" cy="10606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34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68" y="334"/>
                    </a:cubicBezTo>
                    <a:lnTo>
                      <a:pt x="3168" y="334"/>
                    </a:lnTo>
                    <a:cubicBezTo>
                      <a:pt x="3251" y="334"/>
                      <a:pt x="3335" y="250"/>
                      <a:pt x="3335" y="167"/>
                    </a:cubicBezTo>
                    <a:cubicBezTo>
                      <a:pt x="3335" y="60"/>
                      <a:pt x="3263" y="0"/>
                      <a:pt x="3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812;p63"/>
              <p:cNvSpPr/>
              <p:nvPr/>
            </p:nvSpPr>
            <p:spPr>
              <a:xfrm>
                <a:off x="6966982" y="3375576"/>
                <a:ext cx="63923" cy="10606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334" extrusionOk="0">
                    <a:moveTo>
                      <a:pt x="167" y="0"/>
                    </a:moveTo>
                    <a:cubicBezTo>
                      <a:pt x="84" y="0"/>
                      <a:pt x="1" y="71"/>
                      <a:pt x="1" y="167"/>
                    </a:cubicBezTo>
                    <a:cubicBezTo>
                      <a:pt x="1" y="262"/>
                      <a:pt x="84" y="333"/>
                      <a:pt x="167" y="333"/>
                    </a:cubicBezTo>
                    <a:lnTo>
                      <a:pt x="1846" y="333"/>
                    </a:lnTo>
                    <a:cubicBezTo>
                      <a:pt x="1941" y="333"/>
                      <a:pt x="2013" y="262"/>
                      <a:pt x="2013" y="167"/>
                    </a:cubicBezTo>
                    <a:cubicBezTo>
                      <a:pt x="2013" y="71"/>
                      <a:pt x="1941" y="0"/>
                      <a:pt x="1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813;p63"/>
              <p:cNvSpPr/>
              <p:nvPr/>
            </p:nvSpPr>
            <p:spPr>
              <a:xfrm>
                <a:off x="6928781" y="3524157"/>
                <a:ext cx="52237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22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8" y="322"/>
                    </a:cubicBezTo>
                    <a:lnTo>
                      <a:pt x="1477" y="322"/>
                    </a:lnTo>
                    <a:cubicBezTo>
                      <a:pt x="1561" y="322"/>
                      <a:pt x="1644" y="250"/>
                      <a:pt x="1644" y="167"/>
                    </a:cubicBezTo>
                    <a:cubicBezTo>
                      <a:pt x="1644" y="72"/>
                      <a:pt x="1561" y="0"/>
                      <a:pt x="14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814;p63"/>
              <p:cNvSpPr/>
              <p:nvPr/>
            </p:nvSpPr>
            <p:spPr>
              <a:xfrm>
                <a:off x="6945420" y="3314701"/>
                <a:ext cx="274141" cy="248800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7835" extrusionOk="0">
                    <a:moveTo>
                      <a:pt x="5835" y="3274"/>
                    </a:moveTo>
                    <a:lnTo>
                      <a:pt x="5323" y="3632"/>
                    </a:lnTo>
                    <a:lnTo>
                      <a:pt x="1787" y="3632"/>
                    </a:lnTo>
                    <a:lnTo>
                      <a:pt x="1275" y="3274"/>
                    </a:lnTo>
                    <a:close/>
                    <a:moveTo>
                      <a:pt x="4882" y="3965"/>
                    </a:moveTo>
                    <a:lnTo>
                      <a:pt x="4370" y="4322"/>
                    </a:lnTo>
                    <a:lnTo>
                      <a:pt x="2739" y="4322"/>
                    </a:lnTo>
                    <a:lnTo>
                      <a:pt x="2227" y="3965"/>
                    </a:lnTo>
                    <a:close/>
                    <a:moveTo>
                      <a:pt x="3930" y="4632"/>
                    </a:moveTo>
                    <a:lnTo>
                      <a:pt x="3561" y="4894"/>
                    </a:lnTo>
                    <a:lnTo>
                      <a:pt x="3180" y="4632"/>
                    </a:lnTo>
                    <a:close/>
                    <a:moveTo>
                      <a:pt x="7752" y="0"/>
                    </a:moveTo>
                    <a:cubicBezTo>
                      <a:pt x="7668" y="0"/>
                      <a:pt x="7585" y="72"/>
                      <a:pt x="7585" y="167"/>
                    </a:cubicBezTo>
                    <a:lnTo>
                      <a:pt x="7585" y="1560"/>
                    </a:lnTo>
                    <a:lnTo>
                      <a:pt x="7585" y="1977"/>
                    </a:lnTo>
                    <a:lnTo>
                      <a:pt x="6252" y="2929"/>
                    </a:lnTo>
                    <a:lnTo>
                      <a:pt x="799" y="2929"/>
                    </a:lnTo>
                    <a:lnTo>
                      <a:pt x="263" y="2548"/>
                    </a:lnTo>
                    <a:cubicBezTo>
                      <a:pt x="233" y="2528"/>
                      <a:pt x="197" y="2519"/>
                      <a:pt x="162" y="2519"/>
                    </a:cubicBezTo>
                    <a:cubicBezTo>
                      <a:pt x="114" y="2519"/>
                      <a:pt x="69" y="2537"/>
                      <a:pt x="48" y="2572"/>
                    </a:cubicBezTo>
                    <a:cubicBezTo>
                      <a:pt x="1" y="2643"/>
                      <a:pt x="13" y="2750"/>
                      <a:pt x="72" y="2798"/>
                    </a:cubicBezTo>
                    <a:lnTo>
                      <a:pt x="3442" y="5215"/>
                    </a:lnTo>
                    <a:cubicBezTo>
                      <a:pt x="3472" y="5233"/>
                      <a:pt x="3504" y="5242"/>
                      <a:pt x="3537" y="5242"/>
                    </a:cubicBezTo>
                    <a:cubicBezTo>
                      <a:pt x="3570" y="5242"/>
                      <a:pt x="3602" y="5233"/>
                      <a:pt x="3632" y="5215"/>
                    </a:cubicBezTo>
                    <a:lnTo>
                      <a:pt x="8300" y="1858"/>
                    </a:lnTo>
                    <a:lnTo>
                      <a:pt x="8300" y="7501"/>
                    </a:lnTo>
                    <a:lnTo>
                      <a:pt x="941" y="7501"/>
                    </a:lnTo>
                    <a:cubicBezTo>
                      <a:pt x="846" y="7501"/>
                      <a:pt x="775" y="7572"/>
                      <a:pt x="775" y="7668"/>
                    </a:cubicBezTo>
                    <a:cubicBezTo>
                      <a:pt x="775" y="7751"/>
                      <a:pt x="846" y="7834"/>
                      <a:pt x="941" y="7834"/>
                    </a:cubicBezTo>
                    <a:lnTo>
                      <a:pt x="8454" y="7834"/>
                    </a:lnTo>
                    <a:cubicBezTo>
                      <a:pt x="8538" y="7834"/>
                      <a:pt x="8621" y="7751"/>
                      <a:pt x="8621" y="7668"/>
                    </a:cubicBezTo>
                    <a:lnTo>
                      <a:pt x="8621" y="1548"/>
                    </a:lnTo>
                    <a:cubicBezTo>
                      <a:pt x="8625" y="1552"/>
                      <a:pt x="8628" y="1553"/>
                      <a:pt x="8629" y="1553"/>
                    </a:cubicBezTo>
                    <a:cubicBezTo>
                      <a:pt x="8633" y="1553"/>
                      <a:pt x="8633" y="1548"/>
                      <a:pt x="8633" y="1548"/>
                    </a:cubicBezTo>
                    <a:cubicBezTo>
                      <a:pt x="8621" y="1477"/>
                      <a:pt x="8561" y="1417"/>
                      <a:pt x="8466" y="1417"/>
                    </a:cubicBezTo>
                    <a:lnTo>
                      <a:pt x="7919" y="1417"/>
                    </a:lnTo>
                    <a:lnTo>
                      <a:pt x="7919" y="167"/>
                    </a:lnTo>
                    <a:cubicBezTo>
                      <a:pt x="7919" y="72"/>
                      <a:pt x="7847" y="0"/>
                      <a:pt x="7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" name="Google Shape;293;p34"/>
          <p:cNvSpPr txBox="1">
            <a:spLocks/>
          </p:cNvSpPr>
          <p:nvPr/>
        </p:nvSpPr>
        <p:spPr>
          <a:xfrm>
            <a:off x="3154679" y="1303675"/>
            <a:ext cx="55922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 b="0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 b="0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 b="0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 b="0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 b="0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 b="0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 b="0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 b="0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 b="0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9pPr>
          </a:lstStyle>
          <a:p>
            <a:r>
              <a:rPr lang="en-ZA" smtClean="0"/>
              <a:t>Sending commands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2440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34568E-6 L -0.0026 0.07345 " pathEditMode="relative" rAng="0" ptsTypes="AA">
                                      <p:cBhvr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7345 L -0.00243 0.28271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28271 L 0.18594 0.296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94 0.29661 L 0.16476 0.0021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45679E-6 L 5.55556E-7 0.00031 C -0.00069 0.08611 -0.00052 0.02902 5.55556E-7 0.15062 C 0.00035 0.28488 -0.00052 0.23426 0.00069 0.29383 C -0.00035 0.31574 0.00104 0.30186 -0.0125 0.30247 L -0.05295 0.30371 C -0.06649 0.3105 -0.05677 0.30587 -0.08924 0.30371 C -0.08976 0.30371 -0.09028 0.30247 -0.0908 0.30247 C -0.09306 0.30186 -0.09566 0.30155 -0.09809 0.30124 C -0.11024 0.29507 -0.10104 0.29939 -0.12986 0.30124 C -0.13299 0.30155 -0.13576 0.30216 -0.13872 0.30247 C -0.14132 0.30556 -0.14045 0.30494 -0.14583 0.30494 C -0.15295 0.30494 -0.16007 0.30402 -0.16719 0.30371 C -0.1717 0.30062 -0.16597 0.30432 -0.175 0.30124 C -0.17674 0.30062 -0.1783 0.29908 -0.18004 0.29877 L -0.18455 0.29753 C -0.18976 0.24537 -0.18455 0.29877 -0.18524 0.14074 C -0.18524 0.13889 -0.18559 0.13735 -0.18559 0.13581 C -0.18576 0.13365 -0.18594 0.13148 -0.18594 0.12963 C -0.18681 0.10803 -0.18594 0.125 -0.18663 0.11111 C -0.18663 0.0963 -0.18646 0.08148 -0.18629 0.06667 C -0.18629 0.06389 -0.18611 0.06173 -0.18594 0.05926 C -0.18576 0.05062 -0.18576 0.04198 -0.18559 0.03334 C -0.18559 0.02624 -0.18524 0.01235 -0.18524 0.01266 " pathEditMode="relative" rAng="0" ptsTypes="AAAAAAAAAAAAAAAAAAAAAAAA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1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03577E-17 L 2.77778E-6 0.00031 C -0.00035 0.00895 -0.00035 0.01759 -0.0007 0.02654 C -0.00087 0.0284 -0.00104 0.03025 -0.00122 0.0321 C -0.00139 0.03488 -0.00157 0.03827 -0.00191 0.04136 C -0.004 0.07006 -0.00209 0.04444 -0.00417 0.07037 C -0.00469 0.07623 -0.00504 0.08117 -0.00556 0.08673 C -0.00677 0.1284 -0.00643 0.1108 -0.00556 0.18333 C -0.00556 0.18519 -0.00504 0.18735 -0.00486 0.1892 C -0.00382 0.20988 -0.00486 0.19383 -0.00243 0.21883 C -0.00087 0.23549 -0.00209 0.22716 -0.0007 0.2358 C -0.00035 0.24105 0.00034 0.25525 0.00121 0.25957 L 0.00191 0.26265 C 0.00191 0.26821 0.00208 0.27346 0.00225 0.27901 C 0.00243 0.28241 0.00208 0.28704 0.00295 0.29012 C 0.0033 0.29136 0.00416 0.28858 0.00468 0.28827 C 0.0059 0.28735 0.00729 0.28673 0.0085 0.28549 L 0.01215 0.28333 L 0.01753 0.2821 L 0.03767 0.28333 C 0.05087 0.28457 0.0335 0.28395 0.04548 0.28704 C 0.04896 0.28796 0.05243 0.28796 0.05573 0.28827 L 0.10034 0.2892 C 0.10347 0.28981 0.10937 0.29105 0.11232 0.29136 C 0.12725 0.2929 0.14843 0.29321 0.16163 0.29352 C 0.16562 0.29599 0.1625 0.29444 0.16944 0.29599 C 0.17118 0.2963 0.17274 0.2966 0.1743 0.29753 C 0.17517 0.2966 0.17673 0.29753 0.17691 0.29599 C 0.17725 0.28642 0.17604 0.25278 0.17552 0.23765 C 0.17534 0.23086 0.17552 0.22346 0.175 0.21636 C 0.17482 0.21389 0.17378 0.20988 0.17378 0.21019 C 0.17361 0.19969 0.17361 0.18981 0.17326 0.17994 C 0.17309 0.1787 0.17257 0.17778 0.17257 0.17654 C 0.17222 0.14537 0.17239 0.1142 0.17187 0.08333 C 0.17187 0.0784 0.17118 0.07346 0.17083 0.06852 C 0.16996 0.05617 0.16979 0.05 0.16892 0.03889 C 0.16788 0.02716 0.16875 0.03889 0.16771 0.0287 C 0.16753 0.02654 0.16736 0.02407 0.16701 0.02191 C 0.16684 0.01914 0.16666 0.01667 0.16649 0.01389 C 0.16614 0.0108 0.16528 0.00494 0.16528 0.00525 C 0.1651 0.00154 0.16493 -0.00123 0.16475 -0.00432 C 0.16458 -0.00586 0.16406 -0.00833 0.16406 -0.00802 " pathEditMode="relative" rAng="0" ptsTypes="AAAAAAAAAAAAAAAAAAAAAAAAAAAAAAAAAAAAAAAAAA">
                                      <p:cBhvr>
                                        <p:cTn id="5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4" y="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42" y="485167"/>
            <a:ext cx="2873713" cy="43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Rectangle 17"/>
          <p:cNvSpPr/>
          <p:nvPr/>
        </p:nvSpPr>
        <p:spPr>
          <a:xfrm>
            <a:off x="720000" y="1169465"/>
            <a:ext cx="750218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ounded Rectangle 18"/>
          <p:cNvSpPr/>
          <p:nvPr/>
        </p:nvSpPr>
        <p:spPr>
          <a:xfrm>
            <a:off x="907569" y="1338277"/>
            <a:ext cx="736209" cy="1561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dirty="0" smtClean="0"/>
              <a:t>API Gateway</a:t>
            </a:r>
            <a:endParaRPr lang="en-ZA" dirty="0"/>
          </a:p>
        </p:txBody>
      </p:sp>
      <p:sp>
        <p:nvSpPr>
          <p:cNvPr id="20" name="Rounded Rectangle 19"/>
          <p:cNvSpPr/>
          <p:nvPr/>
        </p:nvSpPr>
        <p:spPr>
          <a:xfrm>
            <a:off x="1831347" y="1335933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34135" y="1335933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B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831346" y="2201096"/>
            <a:ext cx="6028978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36923" y="1335933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240667" y="2034629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139642" y="2034629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038617" y="2034629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533885" y="1336022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D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35579" y="2034718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425234" y="1335933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E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826928" y="2034629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316583" y="1335844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F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718277" y="2034540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207932" y="133575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…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609626" y="2034451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3850340" y="2346713"/>
            <a:ext cx="454842" cy="407462"/>
          </a:xfrm>
          <a:custGeom>
            <a:avLst/>
            <a:gdLst>
              <a:gd name="connsiteX0" fmla="*/ 0 w 1097280"/>
              <a:gd name="connsiteY0" fmla="*/ 937260 h 982980"/>
              <a:gd name="connsiteX1" fmla="*/ 60960 w 1097280"/>
              <a:gd name="connsiteY1" fmla="*/ 929640 h 982980"/>
              <a:gd name="connsiteX2" fmla="*/ 137160 w 1097280"/>
              <a:gd name="connsiteY2" fmla="*/ 868680 h 982980"/>
              <a:gd name="connsiteX3" fmla="*/ 182880 w 1097280"/>
              <a:gd name="connsiteY3" fmla="*/ 838200 h 982980"/>
              <a:gd name="connsiteX4" fmla="*/ 243840 w 1097280"/>
              <a:gd name="connsiteY4" fmla="*/ 792480 h 982980"/>
              <a:gd name="connsiteX5" fmla="*/ 464820 w 1097280"/>
              <a:gd name="connsiteY5" fmla="*/ 647700 h 982980"/>
              <a:gd name="connsiteX6" fmla="*/ 563880 w 1097280"/>
              <a:gd name="connsiteY6" fmla="*/ 556260 h 982980"/>
              <a:gd name="connsiteX7" fmla="*/ 624840 w 1097280"/>
              <a:gd name="connsiteY7" fmla="*/ 502920 h 982980"/>
              <a:gd name="connsiteX8" fmla="*/ 655320 w 1097280"/>
              <a:gd name="connsiteY8" fmla="*/ 457200 h 982980"/>
              <a:gd name="connsiteX9" fmla="*/ 693420 w 1097280"/>
              <a:gd name="connsiteY9" fmla="*/ 365760 h 982980"/>
              <a:gd name="connsiteX10" fmla="*/ 701040 w 1097280"/>
              <a:gd name="connsiteY10" fmla="*/ 320040 h 982980"/>
              <a:gd name="connsiteX11" fmla="*/ 678180 w 1097280"/>
              <a:gd name="connsiteY11" fmla="*/ 60960 h 982980"/>
              <a:gd name="connsiteX12" fmla="*/ 655320 w 1097280"/>
              <a:gd name="connsiteY12" fmla="*/ 15240 h 982980"/>
              <a:gd name="connsiteX13" fmla="*/ 632460 w 1097280"/>
              <a:gd name="connsiteY13" fmla="*/ 0 h 982980"/>
              <a:gd name="connsiteX14" fmla="*/ 579120 w 1097280"/>
              <a:gd name="connsiteY14" fmla="*/ 7620 h 982980"/>
              <a:gd name="connsiteX15" fmla="*/ 502920 w 1097280"/>
              <a:gd name="connsiteY15" fmla="*/ 60960 h 982980"/>
              <a:gd name="connsiteX16" fmla="*/ 434340 w 1097280"/>
              <a:gd name="connsiteY16" fmla="*/ 99060 h 982980"/>
              <a:gd name="connsiteX17" fmla="*/ 365760 w 1097280"/>
              <a:gd name="connsiteY17" fmla="*/ 175260 h 982980"/>
              <a:gd name="connsiteX18" fmla="*/ 342900 w 1097280"/>
              <a:gd name="connsiteY18" fmla="*/ 213360 h 982980"/>
              <a:gd name="connsiteX19" fmla="*/ 327660 w 1097280"/>
              <a:gd name="connsiteY19" fmla="*/ 236220 h 982980"/>
              <a:gd name="connsiteX20" fmla="*/ 304800 w 1097280"/>
              <a:gd name="connsiteY20" fmla="*/ 266700 h 982980"/>
              <a:gd name="connsiteX21" fmla="*/ 266700 w 1097280"/>
              <a:gd name="connsiteY21" fmla="*/ 350520 h 982980"/>
              <a:gd name="connsiteX22" fmla="*/ 251460 w 1097280"/>
              <a:gd name="connsiteY22" fmla="*/ 373380 h 982980"/>
              <a:gd name="connsiteX23" fmla="*/ 243840 w 1097280"/>
              <a:gd name="connsiteY23" fmla="*/ 426720 h 982980"/>
              <a:gd name="connsiteX24" fmla="*/ 236220 w 1097280"/>
              <a:gd name="connsiteY24" fmla="*/ 449580 h 982980"/>
              <a:gd name="connsiteX25" fmla="*/ 220980 w 1097280"/>
              <a:gd name="connsiteY25" fmla="*/ 541020 h 982980"/>
              <a:gd name="connsiteX26" fmla="*/ 205740 w 1097280"/>
              <a:gd name="connsiteY26" fmla="*/ 678180 h 982980"/>
              <a:gd name="connsiteX27" fmla="*/ 213360 w 1097280"/>
              <a:gd name="connsiteY27" fmla="*/ 883920 h 982980"/>
              <a:gd name="connsiteX28" fmla="*/ 220980 w 1097280"/>
              <a:gd name="connsiteY28" fmla="*/ 922020 h 982980"/>
              <a:gd name="connsiteX29" fmla="*/ 236220 w 1097280"/>
              <a:gd name="connsiteY29" fmla="*/ 952500 h 982980"/>
              <a:gd name="connsiteX30" fmla="*/ 281940 w 1097280"/>
              <a:gd name="connsiteY30" fmla="*/ 975360 h 982980"/>
              <a:gd name="connsiteX31" fmla="*/ 358140 w 1097280"/>
              <a:gd name="connsiteY31" fmla="*/ 967740 h 982980"/>
              <a:gd name="connsiteX32" fmla="*/ 411480 w 1097280"/>
              <a:gd name="connsiteY32" fmla="*/ 952500 h 982980"/>
              <a:gd name="connsiteX33" fmla="*/ 426720 w 1097280"/>
              <a:gd name="connsiteY33" fmla="*/ 929640 h 982980"/>
              <a:gd name="connsiteX34" fmla="*/ 457200 w 1097280"/>
              <a:gd name="connsiteY34" fmla="*/ 914400 h 982980"/>
              <a:gd name="connsiteX35" fmla="*/ 480060 w 1097280"/>
              <a:gd name="connsiteY35" fmla="*/ 838200 h 982980"/>
              <a:gd name="connsiteX36" fmla="*/ 457200 w 1097280"/>
              <a:gd name="connsiteY36" fmla="*/ 762000 h 982980"/>
              <a:gd name="connsiteX37" fmla="*/ 434340 w 1097280"/>
              <a:gd name="connsiteY37" fmla="*/ 754380 h 982980"/>
              <a:gd name="connsiteX38" fmla="*/ 297180 w 1097280"/>
              <a:gd name="connsiteY38" fmla="*/ 769620 h 982980"/>
              <a:gd name="connsiteX39" fmla="*/ 251460 w 1097280"/>
              <a:gd name="connsiteY39" fmla="*/ 815340 h 982980"/>
              <a:gd name="connsiteX40" fmla="*/ 259080 w 1097280"/>
              <a:gd name="connsiteY40" fmla="*/ 853440 h 982980"/>
              <a:gd name="connsiteX41" fmla="*/ 266700 w 1097280"/>
              <a:gd name="connsiteY41" fmla="*/ 876300 h 982980"/>
              <a:gd name="connsiteX42" fmla="*/ 289560 w 1097280"/>
              <a:gd name="connsiteY42" fmla="*/ 883920 h 982980"/>
              <a:gd name="connsiteX43" fmla="*/ 373380 w 1097280"/>
              <a:gd name="connsiteY43" fmla="*/ 929640 h 982980"/>
              <a:gd name="connsiteX44" fmla="*/ 403860 w 1097280"/>
              <a:gd name="connsiteY44" fmla="*/ 944880 h 982980"/>
              <a:gd name="connsiteX45" fmla="*/ 472440 w 1097280"/>
              <a:gd name="connsiteY45" fmla="*/ 975360 h 982980"/>
              <a:gd name="connsiteX46" fmla="*/ 548640 w 1097280"/>
              <a:gd name="connsiteY46" fmla="*/ 982980 h 982980"/>
              <a:gd name="connsiteX47" fmla="*/ 754380 w 1097280"/>
              <a:gd name="connsiteY47" fmla="*/ 952500 h 982980"/>
              <a:gd name="connsiteX48" fmla="*/ 784860 w 1097280"/>
              <a:gd name="connsiteY48" fmla="*/ 929640 h 982980"/>
              <a:gd name="connsiteX49" fmla="*/ 815340 w 1097280"/>
              <a:gd name="connsiteY49" fmla="*/ 914400 h 982980"/>
              <a:gd name="connsiteX50" fmla="*/ 845820 w 1097280"/>
              <a:gd name="connsiteY50" fmla="*/ 876300 h 982980"/>
              <a:gd name="connsiteX51" fmla="*/ 861060 w 1097280"/>
              <a:gd name="connsiteY51" fmla="*/ 830580 h 982980"/>
              <a:gd name="connsiteX52" fmla="*/ 876300 w 1097280"/>
              <a:gd name="connsiteY52" fmla="*/ 807720 h 982980"/>
              <a:gd name="connsiteX53" fmla="*/ 861060 w 1097280"/>
              <a:gd name="connsiteY53" fmla="*/ 662940 h 982980"/>
              <a:gd name="connsiteX54" fmla="*/ 845820 w 1097280"/>
              <a:gd name="connsiteY54" fmla="*/ 640080 h 982980"/>
              <a:gd name="connsiteX55" fmla="*/ 822960 w 1097280"/>
              <a:gd name="connsiteY55" fmla="*/ 571500 h 982980"/>
              <a:gd name="connsiteX56" fmla="*/ 731520 w 1097280"/>
              <a:gd name="connsiteY56" fmla="*/ 586740 h 982980"/>
              <a:gd name="connsiteX57" fmla="*/ 693420 w 1097280"/>
              <a:gd name="connsiteY57" fmla="*/ 617220 h 982980"/>
              <a:gd name="connsiteX58" fmla="*/ 640080 w 1097280"/>
              <a:gd name="connsiteY58" fmla="*/ 655320 h 982980"/>
              <a:gd name="connsiteX59" fmla="*/ 617220 w 1097280"/>
              <a:gd name="connsiteY59" fmla="*/ 678180 h 982980"/>
              <a:gd name="connsiteX60" fmla="*/ 601980 w 1097280"/>
              <a:gd name="connsiteY60" fmla="*/ 708660 h 982980"/>
              <a:gd name="connsiteX61" fmla="*/ 586740 w 1097280"/>
              <a:gd name="connsiteY61" fmla="*/ 731520 h 982980"/>
              <a:gd name="connsiteX62" fmla="*/ 601980 w 1097280"/>
              <a:gd name="connsiteY62" fmla="*/ 769620 h 982980"/>
              <a:gd name="connsiteX63" fmla="*/ 655320 w 1097280"/>
              <a:gd name="connsiteY63" fmla="*/ 792480 h 982980"/>
              <a:gd name="connsiteX64" fmla="*/ 685800 w 1097280"/>
              <a:gd name="connsiteY64" fmla="*/ 807720 h 982980"/>
              <a:gd name="connsiteX65" fmla="*/ 1051560 w 1097280"/>
              <a:gd name="connsiteY65" fmla="*/ 800100 h 982980"/>
              <a:gd name="connsiteX66" fmla="*/ 1074420 w 1097280"/>
              <a:gd name="connsiteY66" fmla="*/ 769620 h 982980"/>
              <a:gd name="connsiteX67" fmla="*/ 1097280 w 1097280"/>
              <a:gd name="connsiteY67" fmla="*/ 746760 h 98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097280" h="982980">
                <a:moveTo>
                  <a:pt x="0" y="937260"/>
                </a:moveTo>
                <a:cubicBezTo>
                  <a:pt x="20320" y="934720"/>
                  <a:pt x="41270" y="935266"/>
                  <a:pt x="60960" y="929640"/>
                </a:cubicBezTo>
                <a:cubicBezTo>
                  <a:pt x="124751" y="911414"/>
                  <a:pt x="92672" y="908719"/>
                  <a:pt x="137160" y="868680"/>
                </a:cubicBezTo>
                <a:cubicBezTo>
                  <a:pt x="150774" y="856427"/>
                  <a:pt x="167975" y="848846"/>
                  <a:pt x="182880" y="838200"/>
                </a:cubicBezTo>
                <a:cubicBezTo>
                  <a:pt x="203549" y="823437"/>
                  <a:pt x="222706" y="806569"/>
                  <a:pt x="243840" y="792480"/>
                </a:cubicBezTo>
                <a:cubicBezTo>
                  <a:pt x="336574" y="730657"/>
                  <a:pt x="361939" y="735883"/>
                  <a:pt x="464820" y="647700"/>
                </a:cubicBezTo>
                <a:cubicBezTo>
                  <a:pt x="602192" y="529953"/>
                  <a:pt x="439322" y="671921"/>
                  <a:pt x="563880" y="556260"/>
                </a:cubicBezTo>
                <a:cubicBezTo>
                  <a:pt x="583666" y="537887"/>
                  <a:pt x="606526" y="522760"/>
                  <a:pt x="624840" y="502920"/>
                </a:cubicBezTo>
                <a:cubicBezTo>
                  <a:pt x="637264" y="489461"/>
                  <a:pt x="646091" y="473021"/>
                  <a:pt x="655320" y="457200"/>
                </a:cubicBezTo>
                <a:cubicBezTo>
                  <a:pt x="672036" y="428543"/>
                  <a:pt x="685357" y="398010"/>
                  <a:pt x="693420" y="365760"/>
                </a:cubicBezTo>
                <a:cubicBezTo>
                  <a:pt x="697167" y="350771"/>
                  <a:pt x="698500" y="335280"/>
                  <a:pt x="701040" y="320040"/>
                </a:cubicBezTo>
                <a:cubicBezTo>
                  <a:pt x="689052" y="-39603"/>
                  <a:pt x="728111" y="177466"/>
                  <a:pt x="678180" y="60960"/>
                </a:cubicBezTo>
                <a:cubicBezTo>
                  <a:pt x="668884" y="39269"/>
                  <a:pt x="673625" y="33545"/>
                  <a:pt x="655320" y="15240"/>
                </a:cubicBezTo>
                <a:cubicBezTo>
                  <a:pt x="648844" y="8764"/>
                  <a:pt x="640080" y="5080"/>
                  <a:pt x="632460" y="0"/>
                </a:cubicBezTo>
                <a:cubicBezTo>
                  <a:pt x="614680" y="2540"/>
                  <a:pt x="596448" y="2894"/>
                  <a:pt x="579120" y="7620"/>
                </a:cubicBezTo>
                <a:cubicBezTo>
                  <a:pt x="545528" y="16781"/>
                  <a:pt x="531814" y="41698"/>
                  <a:pt x="502920" y="60960"/>
                </a:cubicBezTo>
                <a:cubicBezTo>
                  <a:pt x="470745" y="82410"/>
                  <a:pt x="459694" y="77328"/>
                  <a:pt x="434340" y="99060"/>
                </a:cubicBezTo>
                <a:cubicBezTo>
                  <a:pt x="413687" y="116763"/>
                  <a:pt x="380123" y="155511"/>
                  <a:pt x="365760" y="175260"/>
                </a:cubicBezTo>
                <a:cubicBezTo>
                  <a:pt x="357049" y="187238"/>
                  <a:pt x="350750" y="200801"/>
                  <a:pt x="342900" y="213360"/>
                </a:cubicBezTo>
                <a:cubicBezTo>
                  <a:pt x="338046" y="221126"/>
                  <a:pt x="332983" y="228768"/>
                  <a:pt x="327660" y="236220"/>
                </a:cubicBezTo>
                <a:cubicBezTo>
                  <a:pt x="320278" y="246554"/>
                  <a:pt x="311531" y="255930"/>
                  <a:pt x="304800" y="266700"/>
                </a:cubicBezTo>
                <a:cubicBezTo>
                  <a:pt x="291424" y="288102"/>
                  <a:pt x="276129" y="331663"/>
                  <a:pt x="266700" y="350520"/>
                </a:cubicBezTo>
                <a:cubicBezTo>
                  <a:pt x="262604" y="358711"/>
                  <a:pt x="256540" y="365760"/>
                  <a:pt x="251460" y="373380"/>
                </a:cubicBezTo>
                <a:cubicBezTo>
                  <a:pt x="248920" y="391160"/>
                  <a:pt x="247362" y="409108"/>
                  <a:pt x="243840" y="426720"/>
                </a:cubicBezTo>
                <a:cubicBezTo>
                  <a:pt x="242265" y="434596"/>
                  <a:pt x="237795" y="441704"/>
                  <a:pt x="236220" y="449580"/>
                </a:cubicBezTo>
                <a:cubicBezTo>
                  <a:pt x="230160" y="479880"/>
                  <a:pt x="224392" y="510309"/>
                  <a:pt x="220980" y="541020"/>
                </a:cubicBezTo>
                <a:lnTo>
                  <a:pt x="205740" y="678180"/>
                </a:lnTo>
                <a:cubicBezTo>
                  <a:pt x="208280" y="746760"/>
                  <a:pt x="209079" y="815427"/>
                  <a:pt x="213360" y="883920"/>
                </a:cubicBezTo>
                <a:cubicBezTo>
                  <a:pt x="214168" y="896846"/>
                  <a:pt x="216884" y="909733"/>
                  <a:pt x="220980" y="922020"/>
                </a:cubicBezTo>
                <a:cubicBezTo>
                  <a:pt x="224572" y="932796"/>
                  <a:pt x="228948" y="943774"/>
                  <a:pt x="236220" y="952500"/>
                </a:cubicBezTo>
                <a:cubicBezTo>
                  <a:pt x="247583" y="966135"/>
                  <a:pt x="266337" y="970159"/>
                  <a:pt x="281940" y="975360"/>
                </a:cubicBezTo>
                <a:cubicBezTo>
                  <a:pt x="307340" y="972820"/>
                  <a:pt x="332870" y="971350"/>
                  <a:pt x="358140" y="967740"/>
                </a:cubicBezTo>
                <a:cubicBezTo>
                  <a:pt x="374884" y="965348"/>
                  <a:pt x="395196" y="957928"/>
                  <a:pt x="411480" y="952500"/>
                </a:cubicBezTo>
                <a:cubicBezTo>
                  <a:pt x="416560" y="944880"/>
                  <a:pt x="419685" y="935503"/>
                  <a:pt x="426720" y="929640"/>
                </a:cubicBezTo>
                <a:cubicBezTo>
                  <a:pt x="435446" y="922368"/>
                  <a:pt x="450384" y="923487"/>
                  <a:pt x="457200" y="914400"/>
                </a:cubicBezTo>
                <a:cubicBezTo>
                  <a:pt x="464157" y="905124"/>
                  <a:pt x="476103" y="854029"/>
                  <a:pt x="480060" y="838200"/>
                </a:cubicBezTo>
                <a:cubicBezTo>
                  <a:pt x="476725" y="814857"/>
                  <a:pt x="479557" y="779886"/>
                  <a:pt x="457200" y="762000"/>
                </a:cubicBezTo>
                <a:cubicBezTo>
                  <a:pt x="450928" y="756982"/>
                  <a:pt x="441960" y="756920"/>
                  <a:pt x="434340" y="754380"/>
                </a:cubicBezTo>
                <a:cubicBezTo>
                  <a:pt x="388620" y="759460"/>
                  <a:pt x="340821" y="755073"/>
                  <a:pt x="297180" y="769620"/>
                </a:cubicBezTo>
                <a:cubicBezTo>
                  <a:pt x="276733" y="776436"/>
                  <a:pt x="251460" y="815340"/>
                  <a:pt x="251460" y="815340"/>
                </a:cubicBezTo>
                <a:cubicBezTo>
                  <a:pt x="254000" y="828040"/>
                  <a:pt x="255939" y="840875"/>
                  <a:pt x="259080" y="853440"/>
                </a:cubicBezTo>
                <a:cubicBezTo>
                  <a:pt x="261028" y="861232"/>
                  <a:pt x="261020" y="870620"/>
                  <a:pt x="266700" y="876300"/>
                </a:cubicBezTo>
                <a:cubicBezTo>
                  <a:pt x="272380" y="881980"/>
                  <a:pt x="281940" y="881380"/>
                  <a:pt x="289560" y="883920"/>
                </a:cubicBezTo>
                <a:cubicBezTo>
                  <a:pt x="323061" y="934171"/>
                  <a:pt x="283234" y="884567"/>
                  <a:pt x="373380" y="929640"/>
                </a:cubicBezTo>
                <a:cubicBezTo>
                  <a:pt x="383540" y="934720"/>
                  <a:pt x="393997" y="939244"/>
                  <a:pt x="403860" y="944880"/>
                </a:cubicBezTo>
                <a:cubicBezTo>
                  <a:pt x="437291" y="963983"/>
                  <a:pt x="422935" y="966078"/>
                  <a:pt x="472440" y="975360"/>
                </a:cubicBezTo>
                <a:cubicBezTo>
                  <a:pt x="497529" y="980064"/>
                  <a:pt x="523240" y="980440"/>
                  <a:pt x="548640" y="982980"/>
                </a:cubicBezTo>
                <a:cubicBezTo>
                  <a:pt x="592047" y="978846"/>
                  <a:pt x="697585" y="980898"/>
                  <a:pt x="754380" y="952500"/>
                </a:cubicBezTo>
                <a:cubicBezTo>
                  <a:pt x="765739" y="946820"/>
                  <a:pt x="774090" y="936371"/>
                  <a:pt x="784860" y="929640"/>
                </a:cubicBezTo>
                <a:cubicBezTo>
                  <a:pt x="794493" y="923620"/>
                  <a:pt x="805180" y="919480"/>
                  <a:pt x="815340" y="914400"/>
                </a:cubicBezTo>
                <a:cubicBezTo>
                  <a:pt x="825500" y="901700"/>
                  <a:pt x="838032" y="890578"/>
                  <a:pt x="845820" y="876300"/>
                </a:cubicBezTo>
                <a:cubicBezTo>
                  <a:pt x="853512" y="862197"/>
                  <a:pt x="854536" y="845260"/>
                  <a:pt x="861060" y="830580"/>
                </a:cubicBezTo>
                <a:cubicBezTo>
                  <a:pt x="864779" y="822211"/>
                  <a:pt x="871220" y="815340"/>
                  <a:pt x="876300" y="807720"/>
                </a:cubicBezTo>
                <a:cubicBezTo>
                  <a:pt x="875601" y="796535"/>
                  <a:pt x="880093" y="701005"/>
                  <a:pt x="861060" y="662940"/>
                </a:cubicBezTo>
                <a:cubicBezTo>
                  <a:pt x="856964" y="654749"/>
                  <a:pt x="849342" y="648534"/>
                  <a:pt x="845820" y="640080"/>
                </a:cubicBezTo>
                <a:cubicBezTo>
                  <a:pt x="836552" y="617837"/>
                  <a:pt x="822960" y="571500"/>
                  <a:pt x="822960" y="571500"/>
                </a:cubicBezTo>
                <a:cubicBezTo>
                  <a:pt x="821474" y="571686"/>
                  <a:pt x="746137" y="578620"/>
                  <a:pt x="731520" y="586740"/>
                </a:cubicBezTo>
                <a:cubicBezTo>
                  <a:pt x="717303" y="594638"/>
                  <a:pt x="706431" y="607462"/>
                  <a:pt x="693420" y="617220"/>
                </a:cubicBezTo>
                <a:cubicBezTo>
                  <a:pt x="661257" y="641342"/>
                  <a:pt x="676134" y="624417"/>
                  <a:pt x="640080" y="655320"/>
                </a:cubicBezTo>
                <a:cubicBezTo>
                  <a:pt x="631898" y="662333"/>
                  <a:pt x="623484" y="669411"/>
                  <a:pt x="617220" y="678180"/>
                </a:cubicBezTo>
                <a:cubicBezTo>
                  <a:pt x="610618" y="687423"/>
                  <a:pt x="607616" y="698797"/>
                  <a:pt x="601980" y="708660"/>
                </a:cubicBezTo>
                <a:cubicBezTo>
                  <a:pt x="597436" y="716611"/>
                  <a:pt x="591820" y="723900"/>
                  <a:pt x="586740" y="731520"/>
                </a:cubicBezTo>
                <a:cubicBezTo>
                  <a:pt x="591820" y="744220"/>
                  <a:pt x="591757" y="760533"/>
                  <a:pt x="601980" y="769620"/>
                </a:cubicBezTo>
                <a:cubicBezTo>
                  <a:pt x="616438" y="782471"/>
                  <a:pt x="637710" y="784475"/>
                  <a:pt x="655320" y="792480"/>
                </a:cubicBezTo>
                <a:cubicBezTo>
                  <a:pt x="665661" y="797180"/>
                  <a:pt x="675640" y="802640"/>
                  <a:pt x="685800" y="807720"/>
                </a:cubicBezTo>
                <a:lnTo>
                  <a:pt x="1051560" y="800100"/>
                </a:lnTo>
                <a:cubicBezTo>
                  <a:pt x="1064199" y="798861"/>
                  <a:pt x="1066155" y="779263"/>
                  <a:pt x="1074420" y="769620"/>
                </a:cubicBezTo>
                <a:cubicBezTo>
                  <a:pt x="1081433" y="761438"/>
                  <a:pt x="1097280" y="746760"/>
                  <a:pt x="1097280" y="74676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ounded Rectangle 37"/>
          <p:cNvSpPr/>
          <p:nvPr/>
        </p:nvSpPr>
        <p:spPr>
          <a:xfrm>
            <a:off x="720000" y="3267806"/>
            <a:ext cx="7502184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6130162" y="3328135"/>
            <a:ext cx="227421" cy="203731"/>
          </a:xfrm>
          <a:custGeom>
            <a:avLst/>
            <a:gdLst>
              <a:gd name="connsiteX0" fmla="*/ 0 w 1097280"/>
              <a:gd name="connsiteY0" fmla="*/ 937260 h 982980"/>
              <a:gd name="connsiteX1" fmla="*/ 60960 w 1097280"/>
              <a:gd name="connsiteY1" fmla="*/ 929640 h 982980"/>
              <a:gd name="connsiteX2" fmla="*/ 137160 w 1097280"/>
              <a:gd name="connsiteY2" fmla="*/ 868680 h 982980"/>
              <a:gd name="connsiteX3" fmla="*/ 182880 w 1097280"/>
              <a:gd name="connsiteY3" fmla="*/ 838200 h 982980"/>
              <a:gd name="connsiteX4" fmla="*/ 243840 w 1097280"/>
              <a:gd name="connsiteY4" fmla="*/ 792480 h 982980"/>
              <a:gd name="connsiteX5" fmla="*/ 464820 w 1097280"/>
              <a:gd name="connsiteY5" fmla="*/ 647700 h 982980"/>
              <a:gd name="connsiteX6" fmla="*/ 563880 w 1097280"/>
              <a:gd name="connsiteY6" fmla="*/ 556260 h 982980"/>
              <a:gd name="connsiteX7" fmla="*/ 624840 w 1097280"/>
              <a:gd name="connsiteY7" fmla="*/ 502920 h 982980"/>
              <a:gd name="connsiteX8" fmla="*/ 655320 w 1097280"/>
              <a:gd name="connsiteY8" fmla="*/ 457200 h 982980"/>
              <a:gd name="connsiteX9" fmla="*/ 693420 w 1097280"/>
              <a:gd name="connsiteY9" fmla="*/ 365760 h 982980"/>
              <a:gd name="connsiteX10" fmla="*/ 701040 w 1097280"/>
              <a:gd name="connsiteY10" fmla="*/ 320040 h 982980"/>
              <a:gd name="connsiteX11" fmla="*/ 678180 w 1097280"/>
              <a:gd name="connsiteY11" fmla="*/ 60960 h 982980"/>
              <a:gd name="connsiteX12" fmla="*/ 655320 w 1097280"/>
              <a:gd name="connsiteY12" fmla="*/ 15240 h 982980"/>
              <a:gd name="connsiteX13" fmla="*/ 632460 w 1097280"/>
              <a:gd name="connsiteY13" fmla="*/ 0 h 982980"/>
              <a:gd name="connsiteX14" fmla="*/ 579120 w 1097280"/>
              <a:gd name="connsiteY14" fmla="*/ 7620 h 982980"/>
              <a:gd name="connsiteX15" fmla="*/ 502920 w 1097280"/>
              <a:gd name="connsiteY15" fmla="*/ 60960 h 982980"/>
              <a:gd name="connsiteX16" fmla="*/ 434340 w 1097280"/>
              <a:gd name="connsiteY16" fmla="*/ 99060 h 982980"/>
              <a:gd name="connsiteX17" fmla="*/ 365760 w 1097280"/>
              <a:gd name="connsiteY17" fmla="*/ 175260 h 982980"/>
              <a:gd name="connsiteX18" fmla="*/ 342900 w 1097280"/>
              <a:gd name="connsiteY18" fmla="*/ 213360 h 982980"/>
              <a:gd name="connsiteX19" fmla="*/ 327660 w 1097280"/>
              <a:gd name="connsiteY19" fmla="*/ 236220 h 982980"/>
              <a:gd name="connsiteX20" fmla="*/ 304800 w 1097280"/>
              <a:gd name="connsiteY20" fmla="*/ 266700 h 982980"/>
              <a:gd name="connsiteX21" fmla="*/ 266700 w 1097280"/>
              <a:gd name="connsiteY21" fmla="*/ 350520 h 982980"/>
              <a:gd name="connsiteX22" fmla="*/ 251460 w 1097280"/>
              <a:gd name="connsiteY22" fmla="*/ 373380 h 982980"/>
              <a:gd name="connsiteX23" fmla="*/ 243840 w 1097280"/>
              <a:gd name="connsiteY23" fmla="*/ 426720 h 982980"/>
              <a:gd name="connsiteX24" fmla="*/ 236220 w 1097280"/>
              <a:gd name="connsiteY24" fmla="*/ 449580 h 982980"/>
              <a:gd name="connsiteX25" fmla="*/ 220980 w 1097280"/>
              <a:gd name="connsiteY25" fmla="*/ 541020 h 982980"/>
              <a:gd name="connsiteX26" fmla="*/ 205740 w 1097280"/>
              <a:gd name="connsiteY26" fmla="*/ 678180 h 982980"/>
              <a:gd name="connsiteX27" fmla="*/ 213360 w 1097280"/>
              <a:gd name="connsiteY27" fmla="*/ 883920 h 982980"/>
              <a:gd name="connsiteX28" fmla="*/ 220980 w 1097280"/>
              <a:gd name="connsiteY28" fmla="*/ 922020 h 982980"/>
              <a:gd name="connsiteX29" fmla="*/ 236220 w 1097280"/>
              <a:gd name="connsiteY29" fmla="*/ 952500 h 982980"/>
              <a:gd name="connsiteX30" fmla="*/ 281940 w 1097280"/>
              <a:gd name="connsiteY30" fmla="*/ 975360 h 982980"/>
              <a:gd name="connsiteX31" fmla="*/ 358140 w 1097280"/>
              <a:gd name="connsiteY31" fmla="*/ 967740 h 982980"/>
              <a:gd name="connsiteX32" fmla="*/ 411480 w 1097280"/>
              <a:gd name="connsiteY32" fmla="*/ 952500 h 982980"/>
              <a:gd name="connsiteX33" fmla="*/ 426720 w 1097280"/>
              <a:gd name="connsiteY33" fmla="*/ 929640 h 982980"/>
              <a:gd name="connsiteX34" fmla="*/ 457200 w 1097280"/>
              <a:gd name="connsiteY34" fmla="*/ 914400 h 982980"/>
              <a:gd name="connsiteX35" fmla="*/ 480060 w 1097280"/>
              <a:gd name="connsiteY35" fmla="*/ 838200 h 982980"/>
              <a:gd name="connsiteX36" fmla="*/ 457200 w 1097280"/>
              <a:gd name="connsiteY36" fmla="*/ 762000 h 982980"/>
              <a:gd name="connsiteX37" fmla="*/ 434340 w 1097280"/>
              <a:gd name="connsiteY37" fmla="*/ 754380 h 982980"/>
              <a:gd name="connsiteX38" fmla="*/ 297180 w 1097280"/>
              <a:gd name="connsiteY38" fmla="*/ 769620 h 982980"/>
              <a:gd name="connsiteX39" fmla="*/ 251460 w 1097280"/>
              <a:gd name="connsiteY39" fmla="*/ 815340 h 982980"/>
              <a:gd name="connsiteX40" fmla="*/ 259080 w 1097280"/>
              <a:gd name="connsiteY40" fmla="*/ 853440 h 982980"/>
              <a:gd name="connsiteX41" fmla="*/ 266700 w 1097280"/>
              <a:gd name="connsiteY41" fmla="*/ 876300 h 982980"/>
              <a:gd name="connsiteX42" fmla="*/ 289560 w 1097280"/>
              <a:gd name="connsiteY42" fmla="*/ 883920 h 982980"/>
              <a:gd name="connsiteX43" fmla="*/ 373380 w 1097280"/>
              <a:gd name="connsiteY43" fmla="*/ 929640 h 982980"/>
              <a:gd name="connsiteX44" fmla="*/ 403860 w 1097280"/>
              <a:gd name="connsiteY44" fmla="*/ 944880 h 982980"/>
              <a:gd name="connsiteX45" fmla="*/ 472440 w 1097280"/>
              <a:gd name="connsiteY45" fmla="*/ 975360 h 982980"/>
              <a:gd name="connsiteX46" fmla="*/ 548640 w 1097280"/>
              <a:gd name="connsiteY46" fmla="*/ 982980 h 982980"/>
              <a:gd name="connsiteX47" fmla="*/ 754380 w 1097280"/>
              <a:gd name="connsiteY47" fmla="*/ 952500 h 982980"/>
              <a:gd name="connsiteX48" fmla="*/ 784860 w 1097280"/>
              <a:gd name="connsiteY48" fmla="*/ 929640 h 982980"/>
              <a:gd name="connsiteX49" fmla="*/ 815340 w 1097280"/>
              <a:gd name="connsiteY49" fmla="*/ 914400 h 982980"/>
              <a:gd name="connsiteX50" fmla="*/ 845820 w 1097280"/>
              <a:gd name="connsiteY50" fmla="*/ 876300 h 982980"/>
              <a:gd name="connsiteX51" fmla="*/ 861060 w 1097280"/>
              <a:gd name="connsiteY51" fmla="*/ 830580 h 982980"/>
              <a:gd name="connsiteX52" fmla="*/ 876300 w 1097280"/>
              <a:gd name="connsiteY52" fmla="*/ 807720 h 982980"/>
              <a:gd name="connsiteX53" fmla="*/ 861060 w 1097280"/>
              <a:gd name="connsiteY53" fmla="*/ 662940 h 982980"/>
              <a:gd name="connsiteX54" fmla="*/ 845820 w 1097280"/>
              <a:gd name="connsiteY54" fmla="*/ 640080 h 982980"/>
              <a:gd name="connsiteX55" fmla="*/ 822960 w 1097280"/>
              <a:gd name="connsiteY55" fmla="*/ 571500 h 982980"/>
              <a:gd name="connsiteX56" fmla="*/ 731520 w 1097280"/>
              <a:gd name="connsiteY56" fmla="*/ 586740 h 982980"/>
              <a:gd name="connsiteX57" fmla="*/ 693420 w 1097280"/>
              <a:gd name="connsiteY57" fmla="*/ 617220 h 982980"/>
              <a:gd name="connsiteX58" fmla="*/ 640080 w 1097280"/>
              <a:gd name="connsiteY58" fmla="*/ 655320 h 982980"/>
              <a:gd name="connsiteX59" fmla="*/ 617220 w 1097280"/>
              <a:gd name="connsiteY59" fmla="*/ 678180 h 982980"/>
              <a:gd name="connsiteX60" fmla="*/ 601980 w 1097280"/>
              <a:gd name="connsiteY60" fmla="*/ 708660 h 982980"/>
              <a:gd name="connsiteX61" fmla="*/ 586740 w 1097280"/>
              <a:gd name="connsiteY61" fmla="*/ 731520 h 982980"/>
              <a:gd name="connsiteX62" fmla="*/ 601980 w 1097280"/>
              <a:gd name="connsiteY62" fmla="*/ 769620 h 982980"/>
              <a:gd name="connsiteX63" fmla="*/ 655320 w 1097280"/>
              <a:gd name="connsiteY63" fmla="*/ 792480 h 982980"/>
              <a:gd name="connsiteX64" fmla="*/ 685800 w 1097280"/>
              <a:gd name="connsiteY64" fmla="*/ 807720 h 982980"/>
              <a:gd name="connsiteX65" fmla="*/ 1051560 w 1097280"/>
              <a:gd name="connsiteY65" fmla="*/ 800100 h 982980"/>
              <a:gd name="connsiteX66" fmla="*/ 1074420 w 1097280"/>
              <a:gd name="connsiteY66" fmla="*/ 769620 h 982980"/>
              <a:gd name="connsiteX67" fmla="*/ 1097280 w 1097280"/>
              <a:gd name="connsiteY67" fmla="*/ 746760 h 98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097280" h="982980">
                <a:moveTo>
                  <a:pt x="0" y="937260"/>
                </a:moveTo>
                <a:cubicBezTo>
                  <a:pt x="20320" y="934720"/>
                  <a:pt x="41270" y="935266"/>
                  <a:pt x="60960" y="929640"/>
                </a:cubicBezTo>
                <a:cubicBezTo>
                  <a:pt x="124751" y="911414"/>
                  <a:pt x="92672" y="908719"/>
                  <a:pt x="137160" y="868680"/>
                </a:cubicBezTo>
                <a:cubicBezTo>
                  <a:pt x="150774" y="856427"/>
                  <a:pt x="167975" y="848846"/>
                  <a:pt x="182880" y="838200"/>
                </a:cubicBezTo>
                <a:cubicBezTo>
                  <a:pt x="203549" y="823437"/>
                  <a:pt x="222706" y="806569"/>
                  <a:pt x="243840" y="792480"/>
                </a:cubicBezTo>
                <a:cubicBezTo>
                  <a:pt x="336574" y="730657"/>
                  <a:pt x="361939" y="735883"/>
                  <a:pt x="464820" y="647700"/>
                </a:cubicBezTo>
                <a:cubicBezTo>
                  <a:pt x="602192" y="529953"/>
                  <a:pt x="439322" y="671921"/>
                  <a:pt x="563880" y="556260"/>
                </a:cubicBezTo>
                <a:cubicBezTo>
                  <a:pt x="583666" y="537887"/>
                  <a:pt x="606526" y="522760"/>
                  <a:pt x="624840" y="502920"/>
                </a:cubicBezTo>
                <a:cubicBezTo>
                  <a:pt x="637264" y="489461"/>
                  <a:pt x="646091" y="473021"/>
                  <a:pt x="655320" y="457200"/>
                </a:cubicBezTo>
                <a:cubicBezTo>
                  <a:pt x="672036" y="428543"/>
                  <a:pt x="685357" y="398010"/>
                  <a:pt x="693420" y="365760"/>
                </a:cubicBezTo>
                <a:cubicBezTo>
                  <a:pt x="697167" y="350771"/>
                  <a:pt x="698500" y="335280"/>
                  <a:pt x="701040" y="320040"/>
                </a:cubicBezTo>
                <a:cubicBezTo>
                  <a:pt x="689052" y="-39603"/>
                  <a:pt x="728111" y="177466"/>
                  <a:pt x="678180" y="60960"/>
                </a:cubicBezTo>
                <a:cubicBezTo>
                  <a:pt x="668884" y="39269"/>
                  <a:pt x="673625" y="33545"/>
                  <a:pt x="655320" y="15240"/>
                </a:cubicBezTo>
                <a:cubicBezTo>
                  <a:pt x="648844" y="8764"/>
                  <a:pt x="640080" y="5080"/>
                  <a:pt x="632460" y="0"/>
                </a:cubicBezTo>
                <a:cubicBezTo>
                  <a:pt x="614680" y="2540"/>
                  <a:pt x="596448" y="2894"/>
                  <a:pt x="579120" y="7620"/>
                </a:cubicBezTo>
                <a:cubicBezTo>
                  <a:pt x="545528" y="16781"/>
                  <a:pt x="531814" y="41698"/>
                  <a:pt x="502920" y="60960"/>
                </a:cubicBezTo>
                <a:cubicBezTo>
                  <a:pt x="470745" y="82410"/>
                  <a:pt x="459694" y="77328"/>
                  <a:pt x="434340" y="99060"/>
                </a:cubicBezTo>
                <a:cubicBezTo>
                  <a:pt x="413687" y="116763"/>
                  <a:pt x="380123" y="155511"/>
                  <a:pt x="365760" y="175260"/>
                </a:cubicBezTo>
                <a:cubicBezTo>
                  <a:pt x="357049" y="187238"/>
                  <a:pt x="350750" y="200801"/>
                  <a:pt x="342900" y="213360"/>
                </a:cubicBezTo>
                <a:cubicBezTo>
                  <a:pt x="338046" y="221126"/>
                  <a:pt x="332983" y="228768"/>
                  <a:pt x="327660" y="236220"/>
                </a:cubicBezTo>
                <a:cubicBezTo>
                  <a:pt x="320278" y="246554"/>
                  <a:pt x="311531" y="255930"/>
                  <a:pt x="304800" y="266700"/>
                </a:cubicBezTo>
                <a:cubicBezTo>
                  <a:pt x="291424" y="288102"/>
                  <a:pt x="276129" y="331663"/>
                  <a:pt x="266700" y="350520"/>
                </a:cubicBezTo>
                <a:cubicBezTo>
                  <a:pt x="262604" y="358711"/>
                  <a:pt x="256540" y="365760"/>
                  <a:pt x="251460" y="373380"/>
                </a:cubicBezTo>
                <a:cubicBezTo>
                  <a:pt x="248920" y="391160"/>
                  <a:pt x="247362" y="409108"/>
                  <a:pt x="243840" y="426720"/>
                </a:cubicBezTo>
                <a:cubicBezTo>
                  <a:pt x="242265" y="434596"/>
                  <a:pt x="237795" y="441704"/>
                  <a:pt x="236220" y="449580"/>
                </a:cubicBezTo>
                <a:cubicBezTo>
                  <a:pt x="230160" y="479880"/>
                  <a:pt x="224392" y="510309"/>
                  <a:pt x="220980" y="541020"/>
                </a:cubicBezTo>
                <a:lnTo>
                  <a:pt x="205740" y="678180"/>
                </a:lnTo>
                <a:cubicBezTo>
                  <a:pt x="208280" y="746760"/>
                  <a:pt x="209079" y="815427"/>
                  <a:pt x="213360" y="883920"/>
                </a:cubicBezTo>
                <a:cubicBezTo>
                  <a:pt x="214168" y="896846"/>
                  <a:pt x="216884" y="909733"/>
                  <a:pt x="220980" y="922020"/>
                </a:cubicBezTo>
                <a:cubicBezTo>
                  <a:pt x="224572" y="932796"/>
                  <a:pt x="228948" y="943774"/>
                  <a:pt x="236220" y="952500"/>
                </a:cubicBezTo>
                <a:cubicBezTo>
                  <a:pt x="247583" y="966135"/>
                  <a:pt x="266337" y="970159"/>
                  <a:pt x="281940" y="975360"/>
                </a:cubicBezTo>
                <a:cubicBezTo>
                  <a:pt x="307340" y="972820"/>
                  <a:pt x="332870" y="971350"/>
                  <a:pt x="358140" y="967740"/>
                </a:cubicBezTo>
                <a:cubicBezTo>
                  <a:pt x="374884" y="965348"/>
                  <a:pt x="395196" y="957928"/>
                  <a:pt x="411480" y="952500"/>
                </a:cubicBezTo>
                <a:cubicBezTo>
                  <a:pt x="416560" y="944880"/>
                  <a:pt x="419685" y="935503"/>
                  <a:pt x="426720" y="929640"/>
                </a:cubicBezTo>
                <a:cubicBezTo>
                  <a:pt x="435446" y="922368"/>
                  <a:pt x="450384" y="923487"/>
                  <a:pt x="457200" y="914400"/>
                </a:cubicBezTo>
                <a:cubicBezTo>
                  <a:pt x="464157" y="905124"/>
                  <a:pt x="476103" y="854029"/>
                  <a:pt x="480060" y="838200"/>
                </a:cubicBezTo>
                <a:cubicBezTo>
                  <a:pt x="476725" y="814857"/>
                  <a:pt x="479557" y="779886"/>
                  <a:pt x="457200" y="762000"/>
                </a:cubicBezTo>
                <a:cubicBezTo>
                  <a:pt x="450928" y="756982"/>
                  <a:pt x="441960" y="756920"/>
                  <a:pt x="434340" y="754380"/>
                </a:cubicBezTo>
                <a:cubicBezTo>
                  <a:pt x="388620" y="759460"/>
                  <a:pt x="340821" y="755073"/>
                  <a:pt x="297180" y="769620"/>
                </a:cubicBezTo>
                <a:cubicBezTo>
                  <a:pt x="276733" y="776436"/>
                  <a:pt x="251460" y="815340"/>
                  <a:pt x="251460" y="815340"/>
                </a:cubicBezTo>
                <a:cubicBezTo>
                  <a:pt x="254000" y="828040"/>
                  <a:pt x="255939" y="840875"/>
                  <a:pt x="259080" y="853440"/>
                </a:cubicBezTo>
                <a:cubicBezTo>
                  <a:pt x="261028" y="861232"/>
                  <a:pt x="261020" y="870620"/>
                  <a:pt x="266700" y="876300"/>
                </a:cubicBezTo>
                <a:cubicBezTo>
                  <a:pt x="272380" y="881980"/>
                  <a:pt x="281940" y="881380"/>
                  <a:pt x="289560" y="883920"/>
                </a:cubicBezTo>
                <a:cubicBezTo>
                  <a:pt x="323061" y="934171"/>
                  <a:pt x="283234" y="884567"/>
                  <a:pt x="373380" y="929640"/>
                </a:cubicBezTo>
                <a:cubicBezTo>
                  <a:pt x="383540" y="934720"/>
                  <a:pt x="393997" y="939244"/>
                  <a:pt x="403860" y="944880"/>
                </a:cubicBezTo>
                <a:cubicBezTo>
                  <a:pt x="437291" y="963983"/>
                  <a:pt x="422935" y="966078"/>
                  <a:pt x="472440" y="975360"/>
                </a:cubicBezTo>
                <a:cubicBezTo>
                  <a:pt x="497529" y="980064"/>
                  <a:pt x="523240" y="980440"/>
                  <a:pt x="548640" y="982980"/>
                </a:cubicBezTo>
                <a:cubicBezTo>
                  <a:pt x="592047" y="978846"/>
                  <a:pt x="697585" y="980898"/>
                  <a:pt x="754380" y="952500"/>
                </a:cubicBezTo>
                <a:cubicBezTo>
                  <a:pt x="765739" y="946820"/>
                  <a:pt x="774090" y="936371"/>
                  <a:pt x="784860" y="929640"/>
                </a:cubicBezTo>
                <a:cubicBezTo>
                  <a:pt x="794493" y="923620"/>
                  <a:pt x="805180" y="919480"/>
                  <a:pt x="815340" y="914400"/>
                </a:cubicBezTo>
                <a:cubicBezTo>
                  <a:pt x="825500" y="901700"/>
                  <a:pt x="838032" y="890578"/>
                  <a:pt x="845820" y="876300"/>
                </a:cubicBezTo>
                <a:cubicBezTo>
                  <a:pt x="853512" y="862197"/>
                  <a:pt x="854536" y="845260"/>
                  <a:pt x="861060" y="830580"/>
                </a:cubicBezTo>
                <a:cubicBezTo>
                  <a:pt x="864779" y="822211"/>
                  <a:pt x="871220" y="815340"/>
                  <a:pt x="876300" y="807720"/>
                </a:cubicBezTo>
                <a:cubicBezTo>
                  <a:pt x="875601" y="796535"/>
                  <a:pt x="880093" y="701005"/>
                  <a:pt x="861060" y="662940"/>
                </a:cubicBezTo>
                <a:cubicBezTo>
                  <a:pt x="856964" y="654749"/>
                  <a:pt x="849342" y="648534"/>
                  <a:pt x="845820" y="640080"/>
                </a:cubicBezTo>
                <a:cubicBezTo>
                  <a:pt x="836552" y="617837"/>
                  <a:pt x="822960" y="571500"/>
                  <a:pt x="822960" y="571500"/>
                </a:cubicBezTo>
                <a:cubicBezTo>
                  <a:pt x="821474" y="571686"/>
                  <a:pt x="746137" y="578620"/>
                  <a:pt x="731520" y="586740"/>
                </a:cubicBezTo>
                <a:cubicBezTo>
                  <a:pt x="717303" y="594638"/>
                  <a:pt x="706431" y="607462"/>
                  <a:pt x="693420" y="617220"/>
                </a:cubicBezTo>
                <a:cubicBezTo>
                  <a:pt x="661257" y="641342"/>
                  <a:pt x="676134" y="624417"/>
                  <a:pt x="640080" y="655320"/>
                </a:cubicBezTo>
                <a:cubicBezTo>
                  <a:pt x="631898" y="662333"/>
                  <a:pt x="623484" y="669411"/>
                  <a:pt x="617220" y="678180"/>
                </a:cubicBezTo>
                <a:cubicBezTo>
                  <a:pt x="610618" y="687423"/>
                  <a:pt x="607616" y="698797"/>
                  <a:pt x="601980" y="708660"/>
                </a:cubicBezTo>
                <a:cubicBezTo>
                  <a:pt x="597436" y="716611"/>
                  <a:pt x="591820" y="723900"/>
                  <a:pt x="586740" y="731520"/>
                </a:cubicBezTo>
                <a:cubicBezTo>
                  <a:pt x="591820" y="744220"/>
                  <a:pt x="591757" y="760533"/>
                  <a:pt x="601980" y="769620"/>
                </a:cubicBezTo>
                <a:cubicBezTo>
                  <a:pt x="616438" y="782471"/>
                  <a:pt x="637710" y="784475"/>
                  <a:pt x="655320" y="792480"/>
                </a:cubicBezTo>
                <a:cubicBezTo>
                  <a:pt x="665661" y="797180"/>
                  <a:pt x="675640" y="802640"/>
                  <a:pt x="685800" y="807720"/>
                </a:cubicBezTo>
                <a:lnTo>
                  <a:pt x="1051560" y="800100"/>
                </a:lnTo>
                <a:cubicBezTo>
                  <a:pt x="1064199" y="798861"/>
                  <a:pt x="1066155" y="779263"/>
                  <a:pt x="1074420" y="769620"/>
                </a:cubicBezTo>
                <a:cubicBezTo>
                  <a:pt x="1081433" y="761438"/>
                  <a:pt x="1097280" y="746760"/>
                  <a:pt x="1097280" y="74676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137367" y="2917376"/>
            <a:ext cx="2275" cy="3504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43873" y="2926213"/>
            <a:ext cx="2275" cy="35043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8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Picture Placeholder 8"/>
          <p:cNvSpPr>
            <a:spLocks noGrp="1"/>
          </p:cNvSpPr>
          <p:nvPr>
            <p:ph type="pic" idx="2"/>
          </p:nvPr>
        </p:nvSpPr>
        <p:spPr/>
      </p:sp>
      <p:sp>
        <p:nvSpPr>
          <p:cNvPr id="6" name="Rectangle 5"/>
          <p:cNvSpPr/>
          <p:nvPr/>
        </p:nvSpPr>
        <p:spPr>
          <a:xfrm>
            <a:off x="810842" y="1006066"/>
            <a:ext cx="7745761" cy="31313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9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SigningBehavior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TRequest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TResponse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IPipelineBehavior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TRequest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TResponse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TRequest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ZA" sz="9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ContextualRequest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ZA" sz="9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TResponse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900" dirty="0">
                <a:solidFill>
                  <a:srgbClr val="4EC9B0"/>
                </a:solidFill>
                <a:latin typeface="Consolas" panose="020B0609020204030204" pitchFamily="49" charset="0"/>
              </a:rPr>
              <a:t>Task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TResponse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&gt; Handle(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TRequest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request, 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RequestHandlerDelegate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TResponse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&gt; next, 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CancellationToken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token)</a:t>
            </a:r>
            <a:endParaRPr lang="en-ZA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ZA" sz="9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ZA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hmac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ZA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900" dirty="0">
                <a:solidFill>
                  <a:srgbClr val="4EC9B0"/>
                </a:solidFill>
                <a:latin typeface="Consolas" panose="020B0609020204030204" pitchFamily="49" charset="0"/>
              </a:rPr>
              <a:t>HMACSHA256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hmac.Key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ZA" sz="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request.Items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ZA" sz="9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ZA" sz="9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SenderModule</a:t>
            </a:r>
            <a:r>
              <a:rPr lang="en-ZA" sz="9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].Key; </a:t>
            </a:r>
            <a:r>
              <a:rPr lang="en-GB" sz="9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GB" sz="900" dirty="0">
                <a:solidFill>
                  <a:srgbClr val="008000"/>
                </a:solidFill>
                <a:latin typeface="Consolas" panose="020B0609020204030204" pitchFamily="49" charset="0"/>
              </a:rPr>
              <a:t>Get from a vault somewhere</a:t>
            </a:r>
            <a:endParaRPr lang="en-GB" sz="9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hashBytes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ZA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hmac.ComputeHash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ReadOnlyStream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(request));</a:t>
            </a:r>
            <a:endParaRPr lang="en-ZA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 hashBase64String = Convert.ToBase64String(</a:t>
            </a:r>
            <a:r>
              <a:rPr lang="en-ZA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hashBytes</a:t>
            </a: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request.Items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ZA" sz="9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"X-Message-Signature</a:t>
            </a:r>
            <a:r>
              <a:rPr lang="en-ZA" sz="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 = hashBase64String;</a:t>
            </a:r>
            <a:endParaRPr lang="en-ZA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ZA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ZA" sz="9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next;</a:t>
            </a:r>
            <a:endParaRPr lang="en-ZA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ZA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ZA" sz="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68408" y="2234527"/>
            <a:ext cx="4982814" cy="981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26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54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38" y="40559"/>
            <a:ext cx="4128874" cy="5055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7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7949" y="1307100"/>
            <a:ext cx="5386607" cy="2529300"/>
          </a:xfrm>
        </p:spPr>
        <p:txBody>
          <a:bodyPr/>
          <a:lstStyle/>
          <a:p>
            <a:pPr algn="r">
              <a:tabLst>
                <a:tab pos="5110163" algn="l"/>
              </a:tabLst>
            </a:pPr>
            <a:r>
              <a:rPr lang="en-ZA" sz="2400" dirty="0" smtClean="0"/>
              <a:t>Sign </a:t>
            </a:r>
            <a:r>
              <a:rPr lang="en-ZA" sz="4000" dirty="0" smtClean="0"/>
              <a:t>outgoing </a:t>
            </a:r>
            <a:r>
              <a:rPr lang="en-ZA" sz="2400" dirty="0" smtClean="0"/>
              <a:t>messages in	 middleware</a:t>
            </a:r>
            <a:endParaRPr lang="en-ZA" sz="2400" dirty="0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943727" y="2103675"/>
            <a:ext cx="1032300" cy="74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4500" i="1" dirty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2</a:t>
            </a:r>
            <a:r>
              <a:rPr lang="en-ZA" sz="4500" i="1" dirty="0" smtClean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.</a:t>
            </a:r>
            <a:endParaRPr lang="en-ZA" sz="4500" i="1" dirty="0">
              <a:solidFill>
                <a:schemeClr val="tx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" name="Google Shape;249;p30"/>
          <p:cNvSpPr txBox="1">
            <a:spLocks/>
          </p:cNvSpPr>
          <p:nvPr/>
        </p:nvSpPr>
        <p:spPr>
          <a:xfrm>
            <a:off x="4524805" y="3923344"/>
            <a:ext cx="3350908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dirty="0" smtClean="0"/>
              <a:t>and validate them when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5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95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32517" y="2119681"/>
            <a:ext cx="122330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ounded Rectangle 8"/>
          <p:cNvSpPr/>
          <p:nvPr/>
        </p:nvSpPr>
        <p:spPr>
          <a:xfrm>
            <a:off x="3631961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68006" y="2119681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3154680" y="1303675"/>
            <a:ext cx="5592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Reading messages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000732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432517" y="4153218"/>
            <a:ext cx="2524132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410052" y="3001321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53" y="2401434"/>
            <a:ext cx="944584" cy="1368456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5" idx="1"/>
            <a:endCxn id="23" idx="3"/>
          </p:cNvCxnSpPr>
          <p:nvPr/>
        </p:nvCxnSpPr>
        <p:spPr>
          <a:xfrm flipH="1">
            <a:off x="5956649" y="3085662"/>
            <a:ext cx="1136404" cy="1229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10910" y="3163404"/>
            <a:ext cx="860741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4014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4014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oogle Shape;8807;p63"/>
          <p:cNvGrpSpPr/>
          <p:nvPr/>
        </p:nvGrpSpPr>
        <p:grpSpPr>
          <a:xfrm>
            <a:off x="3575689" y="2663629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4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807;p63"/>
          <p:cNvGrpSpPr/>
          <p:nvPr/>
        </p:nvGrpSpPr>
        <p:grpSpPr>
          <a:xfrm>
            <a:off x="3570292" y="2664941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6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8807;p63"/>
          <p:cNvGrpSpPr/>
          <p:nvPr/>
        </p:nvGrpSpPr>
        <p:grpSpPr>
          <a:xfrm>
            <a:off x="3570292" y="2662217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55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16" y="3629143"/>
            <a:ext cx="214218" cy="214218"/>
          </a:xfrm>
          <a:prstGeom prst="rect">
            <a:avLst/>
          </a:prstGeom>
        </p:spPr>
      </p:pic>
      <p:grpSp>
        <p:nvGrpSpPr>
          <p:cNvPr id="89" name="Google Shape;8807;p63"/>
          <p:cNvGrpSpPr/>
          <p:nvPr/>
        </p:nvGrpSpPr>
        <p:grpSpPr>
          <a:xfrm>
            <a:off x="3563566" y="3461157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90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589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34568E-6 L 8.33333E-7 0.00031 C 0.00069 0.08611 0.00052 0.02901 8.33333E-7 0.15061 C -0.00035 0.28487 0.00052 0.23426 -0.00035 0.29382 C 0.00035 0.31574 -0.0007 0.30185 0.01111 0.30247 L 0.04722 0.3037 C 0.0592 0.31049 0.05052 0.30586 0.07951 0.3037 C 0.08003 0.3037 0.08038 0.30247 0.0809 0.30247 C 0.08299 0.30185 0.08524 0.30154 0.08733 0.30123 C 0.09826 0.29506 0.0901 0.29938 0.11562 0.30123 C 0.1184 0.30154 0.12101 0.30216 0.12361 0.30247 C 0.12587 0.30555 0.12517 0.30494 0.12986 0.30494 C 0.13628 0.30494 0.14253 0.30401 0.14896 0.3037 C 0.15295 0.30061 0.14792 0.30432 0.1559 0.30123 C 0.15746 0.30061 0.15885 0.29907 0.16042 0.29876 L 0.16441 0.29753 C 0.16892 0.24537 0.16441 0.29876 0.1651 0.14074 C 0.1651 0.13889 0.16528 0.13734 0.16528 0.1358 C 0.16545 0.13364 0.16562 0.13148 0.16562 0.12963 C 0.16649 0.10802 0.16562 0.125 0.16632 0.11111 C 0.16632 0.09629 0.16615 0.08148 0.16597 0.06666 C 0.16597 0.06389 0.1658 0.06173 0.16562 0.05926 C 0.16545 0.05061 0.16545 0.04197 0.16528 0.03333 C 0.16528 0.02623 0.1651 0.01234 0.1651 0.01265 " pathEditMode="relative" rAng="0" ptsTypes="AAAAAAAAAAAAAAAAAAAAAAAA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1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1.94444E-6 -4.5679E-6 C 0.00018 0.00401 0.00035 0.00833 0.0007 0.01266 C 0.00087 0.01636 0.00122 0.01975 0.00122 0.02346 C 0.00122 0.05124 0.00261 0.08025 1.94444E-6 0.10803 C -0.00017 0.11019 -0.00052 0.11204 -0.00069 0.11389 C -0.00087 0.12191 -0.00104 0.12963 -0.00139 0.13735 C -0.00139 0.13982 -0.00191 0.14228 -0.00208 0.14445 C -0.00243 0.16389 -0.00243 0.18303 -0.0026 0.20216 C -0.00225 0.23117 -0.00277 0.24445 -0.00139 0.26821 C -0.00069 0.2784 -0.00104 0.27346 1.94444E-6 0.28117 C 0.00018 0.28303 0.00035 0.28488 0.0007 0.28704 C 0.00087 0.28858 0.00104 0.29012 0.00122 0.29167 C 0.00157 0.29383 0.00122 0.29661 0.00191 0.29877 C 0.00226 0.29969 0.0033 0.29938 0.004 0.3 C 0.00591 0.29938 0.00799 0.29938 0.0099 0.29877 C 0.01372 0.29753 0.0099 0.29661 0.01511 0.2963 C 0.0283 0.29537 0.08473 0.29414 0.09202 0.29383 L 0.13247 0.29506 C 0.13334 0.29506 0.1342 0.2963 0.13507 0.2963 C 0.14462 0.2963 0.154 0.29568 0.16354 0.29506 C 0.16667 0.29475 0.16962 0.29475 0.17275 0.29383 C 0.17344 0.29383 0.17413 0.2929 0.17483 0.2929 C 0.1816 0.29198 0.18837 0.29198 0.19532 0.29167 C 0.19775 0.29105 0.20365 0.28951 0.20591 0.2892 C 0.21632 0.28858 0.22657 0.28858 0.23698 0.28796 C 0.23924 0.28766 0.2415 0.28735 0.24358 0.28704 C 0.24497 0.28673 0.24636 0.28673 0.24757 0.2858 C 0.24913 0.28457 0.25157 0.28117 0.25157 0.28117 C 0.25278 0.27809 0.25538 0.27099 0.25747 0.26821 C 0.25886 0.26636 0.26059 0.26574 0.26146 0.26327 C 0.26389 0.25741 0.2625 0.25988 0.26545 0.25617 C 0.26945 0.24691 0.26528 0.25556 0.27014 0.24938 C 0.27431 0.24383 0.26962 0.24691 0.27483 0.24445 C 0.2816 0.23241 0.27084 0.25062 0.28004 0.23858 C 0.2816 0.23673 0.28264 0.23395 0.28403 0.23148 C 0.28681 0.22654 0.28525 0.22901 0.28872 0.22469 C 0.29219 0.21512 0.2875 0.22654 0.29202 0.21852 C 0.29254 0.21759 0.29288 0.21636 0.29323 0.21512 C 0.29375 0.2142 0.29427 0.21358 0.29462 0.21266 C 0.29514 0.21142 0.29532 0.20957 0.29601 0.20803 C 0.29688 0.20587 0.29809 0.20401 0.29931 0.20216 C 0.30018 0.19691 0.29983 0.19753 0.30261 0.19167 C 0.30313 0.19043 0.304 0.1892 0.30452 0.18796 C 0.30782 0.18148 0.30504 0.18488 0.3092 0.18117 C 0.31094 0.16883 0.30799 0.18519 0.3132 0.17161 C 0.31372 0.17006 0.31337 0.16759 0.31389 0.16574 C 0.31407 0.16451 0.31459 0.16327 0.31511 0.16235 C 0.31945 0.15216 0.31823 0.15432 0.32118 0.14938 C 0.32223 0.1429 0.32101 0.14815 0.32379 0.14228 C 0.32431 0.14105 0.32448 0.13982 0.325 0.13858 C 0.32604 0.13673 0.32726 0.13488 0.32848 0.13272 L 0.33368 0.12346 L 0.33507 0.12099 C 0.33559 0.11975 0.33646 0.11883 0.33698 0.11759 C 0.33872 0.11266 0.33768 0.11482 0.34028 0.11173 C 0.34497 0.09907 0.33768 0.11821 0.34358 0.10463 C 0.34462 0.10247 0.34532 0.09969 0.34618 0.09753 C 0.34688 0.09599 0.34757 0.09445 0.34827 0.0929 C 0.34879 0.09167 0.34913 0.09043 0.34966 0.0892 C 0.35018 0.08796 0.35104 0.08704 0.35157 0.0858 C 0.35209 0.08457 0.35243 0.08333 0.35295 0.0821 C 0.3566 0.07377 0.35139 0.08704 0.35556 0.07624 C 0.35573 0.07469 0.35573 0.07284 0.35625 0.07161 C 0.3566 0.07037 0.35764 0.07037 0.35816 0.06914 C 0.35868 0.06821 0.35903 0.06667 0.35955 0.06574 C 0.36025 0.0642 0.36163 0.06296 0.36216 0.06111 C 0.36268 0.05957 0.36285 0.05772 0.36354 0.05617 C 0.36407 0.05494 0.36493 0.05401 0.36545 0.05278 C 0.36598 0.05185 0.36632 0.05031 0.36684 0.04938 C 0.36736 0.04784 0.36823 0.04691 0.36875 0.04568 C 0.37032 0.04259 0.37032 0.04105 0.37136 0.03735 C 0.37188 0.03611 0.3724 0.03519 0.37275 0.03395 C 0.37361 0.02963 0.37275 0.03087 0.37483 0.02932 " pathEditMode="relative" ptsTypes="AAAAAAAAAAAAAAAAAAAAAAAAAAAAAAAAAAAAAAAAAAAAAAAAAAAAAAAAAAAAAAAAAAAAAAAAAA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9.87654E-7 L -0.00086 0.15617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8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97531E-6 L 3.33333E-6 0.00031 C -0.00035 0.0034 -0.00052 0.00679 -0.0007 0.01019 C -0.00087 0.01173 -0.00122 0.01296 -0.00122 0.01451 C -0.00295 0.02747 -0.00104 0.01358 -0.00261 0.02438 C -0.00348 0.04105 -0.00261 0.02809 -0.00434 0.04476 C -0.00504 0.05062 -0.00504 0.05278 -0.00556 0.05926 C -0.00573 0.0608 -0.00591 0.06266 -0.00625 0.06482 C -0.00677 0.08827 -0.00712 0.08889 -0.00625 0.11266 C -0.00608 0.11389 -0.00625 0.11605 -0.00556 0.11698 C -0.004 0.11883 -0.00191 0.11852 3.33333E-6 0.11945 L 0.0533 0.11821 C 0.05955 0.1179 0.0658 0.11729 0.07205 0.11698 L 0.0993 0.11574 C 0.10277 0.11543 0.10625 0.11513 0.10972 0.11451 C 0.11024 0.11451 0.11076 0.11389 0.11146 0.11358 C 0.11371 0.11296 0.11597 0.11296 0.11805 0.11266 C 0.12205 0.11296 0.12586 0.11358 0.12968 0.11358 C 0.1335 0.11358 0.13732 0.11296 0.14114 0.11266 L 0.16128 0.11142 C 0.1618 0.11111 0.1625 0.1105 0.16319 0.11019 C 0.16389 0.10988 0.16475 0.10988 0.16545 0.10895 C 0.16649 0.10834 0.16701 0.1071 0.16788 0.10587 C 0.17118 0.09352 0.17014 0.10031 0.17083 0.0858 C 0.17066 0.04259 0.17326 -0.00401 0.16857 -0.04784 C 0.16788 -0.06574 0.16753 -0.0642 0.16857 -0.08457 C 0.16857 -0.0858 0.16892 -0.08673 0.16909 -0.08796 C 0.17187 -0.11018 0.1684 -0.08457 0.17031 -0.09784 C 0.171 -0.10278 0.17083 -0.10278 0.17152 -0.10802 C 0.1717 -0.10926 0.17187 -0.1108 0.17222 -0.11234 C 0.17257 -0.11358 0.17291 -0.1145 0.17343 -0.11543 C 0.17361 -0.1179 0.17396 -0.11975 0.17396 -0.12222 C 0.17482 -0.1392 0.17465 -0.14321 0.17465 -0.16204 " pathEditMode="relative" rAng="0" ptsTypes="AAAAAAAAAAAAAAAAAAAAAAAAAAAAAAAAA">
                                      <p:cBhvr>
                                        <p:cTn id="54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-213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2 L -0.00017 0.00123 C -0.00052 0.00432 -0.00069 0.00771 -0.00087 0.01111 C -0.00104 0.01265 -0.00139 0.01388 -0.00139 0.01543 C -0.00312 0.02839 -0.00121 0.0145 -0.00278 0.0253 C -0.00365 0.04197 -0.00278 0.02901 -0.00451 0.04568 C -0.00521 0.05154 -0.00521 0.0537 -0.00573 0.06018 C -0.0059 0.06172 -0.00608 0.06358 -0.00642 0.06574 C -0.00694 0.08919 -0.00729 0.08981 -0.00642 0.11358 C -0.00625 0.11481 -0.00642 0.11697 -0.00573 0.1179 C -0.00417 0.11975 -0.00208 0.11944 -0.00017 0.12037 L 0.05313 0.11913 C 0.05938 0.11882 0.06563 0.11821 0.07188 0.1179 L 0.09913 0.11666 C 0.1026 0.11635 0.10608 0.11605 0.10955 0.11543 C 0.11007 0.11543 0.11059 0.11481 0.11129 0.1145 C 0.11354 0.11388 0.1158 0.11388 0.11788 0.11358 C 0.12188 0.11388 0.12569 0.1145 0.12951 0.1145 C 0.13333 0.1145 0.13715 0.11388 0.14097 0.11358 L 0.16111 0.11234 C 0.16163 0.11203 0.16233 0.11142 0.16302 0.11111 C 0.16372 0.1108 0.16458 0.1108 0.16528 0.10987 C 0.16632 0.10926 0.16684 0.10802 0.16771 0.10679 C 0.17101 0.09444 0.16997 0.10123 0.17066 0.08672 C 0.17049 0.04351 0.17309 -0.00309 0.1684 -0.04692 C 0.16771 -0.06482 0.16736 -0.06328 0.1684 -0.08365 C 0.1684 -0.08488 0.16875 -0.08581 0.16892 -0.08704 C 0.1717 -0.10926 0.16823 -0.08365 0.17014 -0.09692 C 0.17083 -0.10186 0.17066 -0.10186 0.17135 -0.1071 C 0.17153 -0.10834 0.1717 -0.10988 0.17205 -0.11142 C 0.1724 -0.11266 0.17274 -0.11358 0.17326 -0.11451 C 0.17344 -0.11698 0.17379 -0.11883 0.17379 -0.1213 C 0.17465 -0.13828 0.17448 -0.14229 0.17448 -0.16112 " pathEditMode="relative" rAng="0" ptsTypes="AAAAAAAAAAAAAAAAAAAAAAAAAAAAAAAAA">
                                      <p:cBhvr>
                                        <p:cTn id="56" dur="8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Picture Placeholder 3"/>
          <p:cNvSpPr>
            <a:spLocks noGrp="1"/>
          </p:cNvSpPr>
          <p:nvPr>
            <p:ph type="pic" idx="2"/>
          </p:nvPr>
        </p:nvSpPr>
        <p:spPr/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Rectangle 5"/>
          <p:cNvSpPr/>
          <p:nvPr/>
        </p:nvSpPr>
        <p:spPr>
          <a:xfrm>
            <a:off x="1374406" y="443175"/>
            <a:ext cx="7225442" cy="42241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4EC9B0"/>
                </a:solidFill>
                <a:latin typeface="Consolas" panose="020B0609020204030204" pitchFamily="49" charset="0"/>
              </a:rPr>
              <a:t>Task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TResponse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&gt; Handle(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TRequest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 request, 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RequestHandlerDelegate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TResponse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&gt; next, </a:t>
            </a:r>
            <a:r>
              <a:rPr lang="en-ZA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…)</a:t>
            </a:r>
            <a:endParaRPr lang="en-Z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ZA" sz="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using</a:t>
            </a:r>
            <a:r>
              <a:rPr lang="en-ZA" sz="8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Aes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aesAlg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Aes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Create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aesAlg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request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PrivateKey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en-ZA" sz="800" dirty="0">
                <a:solidFill>
                  <a:srgbClr val="008000"/>
                </a:solidFill>
                <a:latin typeface="Consolas" panose="020B0609020204030204" pitchFamily="49" charset="0"/>
              </a:rPr>
              <a:t>// Get from a vault somewhere</a:t>
            </a:r>
            <a:endParaRPr lang="en-ZA" sz="8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aesAlg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IV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request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IV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ZA" sz="8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Create an </a:t>
            </a:r>
            <a:r>
              <a:rPr lang="en-ZA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encryptor</a:t>
            </a:r>
            <a:r>
              <a:rPr lang="en-ZA" sz="800" dirty="0">
                <a:solidFill>
                  <a:srgbClr val="008000"/>
                </a:solidFill>
                <a:latin typeface="Consolas" panose="020B0609020204030204" pitchFamily="49" charset="0"/>
              </a:rPr>
              <a:t> to perform the stream transform.</a:t>
            </a:r>
            <a:endParaRPr lang="en-ZA" sz="8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ICryptoTransform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encryptor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aesAlg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CreateEncryptor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aesAlg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aesAlg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IV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ZA" sz="8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// Create the streams used for encryption.</a:t>
            </a:r>
            <a:endParaRPr lang="en-ZA" sz="8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MemoryStream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msEncrypt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{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ZA" sz="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CryptoStream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csEncrypt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msEncrypt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encryptor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CryptoStreamMode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Write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ZA" sz="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StreamWriter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swEncrypt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csEncrypt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{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en-ZA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objectStream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ReadOnlyStream</a:t>
            </a:r>
            <a:r>
              <a:rPr lang="en-ZA" sz="800" dirty="0">
                <a:solidFill>
                  <a:srgbClr val="001080"/>
                </a:solidFill>
                <a:latin typeface="Consolas" panose="020B0609020204030204" pitchFamily="49" charset="0"/>
              </a:rPr>
              <a:t>(request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    </a:t>
            </a:r>
          </a:p>
          <a:p>
            <a:r>
              <a:rPr lang="en-ZA" sz="8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                // Write all data to the stream.</a:t>
            </a:r>
            <a:endParaRPr lang="en-ZA" sz="8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objectStream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WriteTo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swEncrypt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ZA" sz="800" dirty="0">
                <a:solidFill>
                  <a:srgbClr val="001080"/>
                </a:solidFill>
                <a:latin typeface="Consolas" panose="020B0609020204030204" pitchFamily="49" charset="0"/>
              </a:rPr>
              <a:t>encrypted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msEncrypt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ToArray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}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request</a:t>
            </a:r>
            <a:r>
              <a:rPr lang="en-Z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ZA" sz="800" dirty="0" err="1">
                <a:solidFill>
                  <a:srgbClr val="001080"/>
                </a:solidFill>
                <a:latin typeface="Consolas" panose="020B0609020204030204" pitchFamily="49" charset="0"/>
              </a:rPr>
              <a:t>Body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 smtClean="0">
                <a:solidFill>
                  <a:srgbClr val="001080"/>
                </a:solidFill>
                <a:latin typeface="Consolas" panose="020B0609020204030204" pitchFamily="49" charset="0"/>
              </a:rPr>
              <a:t>encrypted</a:t>
            </a:r>
            <a:r>
              <a:rPr lang="en-ZA" sz="8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ZA" sz="8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ZA" sz="80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ZA" sz="8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ZA" sz="8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42381" y="1049035"/>
            <a:ext cx="4936229" cy="3018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573208" y="3980509"/>
            <a:ext cx="1089996" cy="7135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8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34" y="0"/>
            <a:ext cx="6793537" cy="5095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0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27" y="1307100"/>
            <a:ext cx="5728529" cy="2529300"/>
          </a:xfrm>
        </p:spPr>
        <p:txBody>
          <a:bodyPr/>
          <a:lstStyle/>
          <a:p>
            <a:pPr algn="r">
              <a:tabLst>
                <a:tab pos="5110163" algn="l"/>
              </a:tabLst>
            </a:pPr>
            <a:r>
              <a:rPr lang="en-ZA" sz="2400" dirty="0" smtClean="0"/>
              <a:t>Assume that a </a:t>
            </a:r>
            <a:r>
              <a:rPr lang="en-ZA" sz="4000" dirty="0" smtClean="0"/>
              <a:t>bad actor </a:t>
            </a:r>
            <a:r>
              <a:rPr lang="en-ZA" sz="2400" dirty="0" smtClean="0"/>
              <a:t>is already inside your network</a:t>
            </a:r>
            <a:endParaRPr lang="en-ZA" sz="2400" dirty="0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943727" y="2103675"/>
            <a:ext cx="1032300" cy="74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4500" i="1" dirty="0" smtClean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3.</a:t>
            </a:r>
            <a:endParaRPr lang="en-ZA" sz="4500" i="1" dirty="0">
              <a:solidFill>
                <a:schemeClr val="tx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  <p:extLst>
      <p:ext uri="{BB962C8B-B14F-4D97-AF65-F5344CB8AC3E}">
        <p14:creationId xmlns:p14="http://schemas.microsoft.com/office/powerpoint/2010/main" val="31174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Secure</a:t>
            </a:r>
            <a:br>
              <a:rPr lang="en" sz="6000" dirty="0" smtClean="0"/>
            </a:br>
            <a:r>
              <a:rPr lang="en" sz="4000" i="1" dirty="0" smtClean="0"/>
              <a:t>your modular monolith</a:t>
            </a:r>
            <a:endParaRPr sz="4000" i="1"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1"/>
          </p:nvPr>
        </p:nvSpPr>
        <p:spPr>
          <a:xfrm>
            <a:off x="5463800" y="3480892"/>
            <a:ext cx="25299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…by pretending it’s a cat </a:t>
            </a:r>
            <a:endParaRPr dirty="0"/>
          </a:p>
        </p:txBody>
      </p:sp>
      <p:grpSp>
        <p:nvGrpSpPr>
          <p:cNvPr id="4" name="Google Shape;11664;p68"/>
          <p:cNvGrpSpPr/>
          <p:nvPr/>
        </p:nvGrpSpPr>
        <p:grpSpPr>
          <a:xfrm>
            <a:off x="7993700" y="3405504"/>
            <a:ext cx="447257" cy="473945"/>
            <a:chOff x="2512749" y="1965042"/>
            <a:chExt cx="333024" cy="352896"/>
          </a:xfrm>
          <a:solidFill>
            <a:schemeClr val="tx1"/>
          </a:solidFill>
        </p:grpSpPr>
        <p:sp>
          <p:nvSpPr>
            <p:cNvPr id="5" name="Google Shape;11665;p68"/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666;p68"/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67;p68"/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68;p68"/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69;p68"/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49;p30"/>
          <p:cNvSpPr txBox="1">
            <a:spLocks/>
          </p:cNvSpPr>
          <p:nvPr/>
        </p:nvSpPr>
        <p:spPr>
          <a:xfrm>
            <a:off x="809735" y="4520271"/>
            <a:ext cx="2153859" cy="38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6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katab"/>
              <a:buNone/>
              <a:defRPr sz="18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indent="0" algn="l"/>
            <a:r>
              <a:rPr lang="en-GB" sz="1100" dirty="0" smtClean="0"/>
              <a:t>William Brander // @</a:t>
            </a:r>
            <a:r>
              <a:rPr lang="en-GB" sz="1100" dirty="0" err="1" smtClean="0"/>
              <a:t>williambza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3538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73" y="1"/>
            <a:ext cx="5088155" cy="5160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67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2" y="190734"/>
            <a:ext cx="7223082" cy="4678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65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7" y="235613"/>
            <a:ext cx="8284563" cy="465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35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32517" y="2119681"/>
            <a:ext cx="122330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ounded Rectangle 8"/>
          <p:cNvSpPr/>
          <p:nvPr/>
        </p:nvSpPr>
        <p:spPr>
          <a:xfrm>
            <a:off x="3631961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68006" y="2119681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3154680" y="1303675"/>
            <a:ext cx="5592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Discarding messages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000732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432517" y="4153218"/>
            <a:ext cx="2524132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410052" y="3001321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53" y="2401434"/>
            <a:ext cx="944584" cy="1368456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5" idx="1"/>
            <a:endCxn id="23" idx="3"/>
          </p:cNvCxnSpPr>
          <p:nvPr/>
        </p:nvCxnSpPr>
        <p:spPr>
          <a:xfrm flipH="1">
            <a:off x="5956649" y="3085662"/>
            <a:ext cx="1136404" cy="1229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10910" y="3163404"/>
            <a:ext cx="860741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4014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4014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oogle Shape;8807;p63"/>
          <p:cNvGrpSpPr/>
          <p:nvPr/>
        </p:nvGrpSpPr>
        <p:grpSpPr>
          <a:xfrm>
            <a:off x="3577211" y="2671953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4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807;p63"/>
          <p:cNvGrpSpPr/>
          <p:nvPr/>
        </p:nvGrpSpPr>
        <p:grpSpPr>
          <a:xfrm>
            <a:off x="3570292" y="2664941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6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1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8.64198E-7 L -2.77778E-6 0.00031 C 0.0007 0.08611 0.00052 0.02901 -2.77778E-6 0.15062 C -0.00034 0.28488 0.00052 0.23426 -0.00034 0.29383 C 0.00035 0.31574 -0.00069 0.30185 0.01111 0.30247 L 0.04723 0.3037 C 0.0592 0.31049 0.05052 0.30587 0.07952 0.3037 C 0.08004 0.3037 0.08038 0.30247 0.08091 0.30247 C 0.08299 0.30185 0.08525 0.30154 0.08733 0.30124 C 0.09827 0.29506 0.09011 0.29938 0.11563 0.30124 C 0.11841 0.30154 0.12101 0.30216 0.12361 0.30247 C 0.12587 0.30556 0.12518 0.30494 0.12986 0.30494 C 0.13629 0.30494 0.14254 0.30401 0.14896 0.3037 C 0.15295 0.30062 0.14792 0.30432 0.15591 0.30124 C 0.15747 0.30062 0.15886 0.29907 0.16042 0.29877 L 0.16441 0.29753 C 0.16893 0.24537 0.16441 0.29877 0.16511 0.14074 C 0.16511 0.13889 0.16528 0.13735 0.16528 0.1358 C 0.16545 0.13364 0.16563 0.13148 0.16563 0.12963 C 0.1665 0.10803 0.16563 0.125 0.16632 0.11111 C 0.16632 0.0963 0.16615 0.08148 0.16598 0.06667 C 0.16598 0.06389 0.1658 0.06173 0.16563 0.05926 C 0.16545 0.05062 0.16545 0.04198 0.16528 0.03333 C 0.16528 0.02624 0.16511 0.01235 0.16511 0.01266 " pathEditMode="relative" rAng="0" ptsTypes="AAAAAAAAAAAAAAAAAAAAAAAA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1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1.94444E-6 -4.5679E-6 C 0.00018 0.00401 0.00035 0.00833 0.0007 0.01266 C 0.00087 0.01636 0.00122 0.01975 0.00122 0.02346 C 0.00122 0.05124 0.00261 0.08025 1.94444E-6 0.10803 C -0.00017 0.11019 -0.00052 0.11204 -0.00069 0.11389 C -0.00087 0.12191 -0.00104 0.12963 -0.00139 0.13735 C -0.00139 0.13982 -0.00191 0.14228 -0.00208 0.14445 C -0.00243 0.16389 -0.00243 0.18303 -0.0026 0.20216 C -0.00225 0.23117 -0.00277 0.24445 -0.00139 0.26821 C -0.00069 0.2784 -0.00104 0.27346 1.94444E-6 0.28117 C 0.00018 0.28303 0.00035 0.28488 0.0007 0.28704 C 0.00087 0.28858 0.00104 0.29012 0.00122 0.29167 C 0.00157 0.29383 0.00122 0.29661 0.00191 0.29877 C 0.00226 0.29969 0.0033 0.29938 0.004 0.3 C 0.00591 0.29938 0.00799 0.29938 0.0099 0.29877 C 0.01372 0.29753 0.0099 0.29661 0.01511 0.2963 C 0.0283 0.29537 0.08473 0.29414 0.09202 0.29383 L 0.13247 0.29506 C 0.13334 0.29506 0.1342 0.2963 0.13507 0.2963 C 0.14462 0.2963 0.154 0.29568 0.16354 0.29506 C 0.16667 0.29475 0.16962 0.29475 0.17275 0.29383 C 0.17344 0.29383 0.17413 0.2929 0.17483 0.2929 C 0.1816 0.29198 0.18837 0.29198 0.19532 0.29167 C 0.19775 0.29105 0.20365 0.28951 0.20591 0.2892 C 0.21632 0.28858 0.22657 0.28858 0.23698 0.28796 C 0.23924 0.28766 0.2415 0.28735 0.24358 0.28704 C 0.24497 0.28673 0.24636 0.28673 0.24757 0.2858 C 0.24913 0.28457 0.25157 0.28117 0.25157 0.28117 C 0.25278 0.27809 0.25538 0.27099 0.25747 0.26821 C 0.25886 0.26636 0.26059 0.26574 0.26146 0.26327 C 0.26389 0.25741 0.2625 0.25988 0.26545 0.25617 C 0.26945 0.24691 0.26528 0.25556 0.27014 0.24938 C 0.27431 0.24383 0.26962 0.24691 0.27483 0.24445 C 0.2816 0.23241 0.27084 0.25062 0.28004 0.23858 C 0.2816 0.23673 0.28264 0.23395 0.28403 0.23148 C 0.28681 0.22654 0.28525 0.22901 0.28872 0.22469 C 0.29219 0.21512 0.2875 0.22654 0.29202 0.21852 C 0.29254 0.21759 0.29288 0.21636 0.29323 0.21512 C 0.29375 0.2142 0.29427 0.21358 0.29462 0.21266 C 0.29514 0.21142 0.29532 0.20957 0.29601 0.20803 C 0.29688 0.20587 0.29809 0.20401 0.29931 0.20216 C 0.30018 0.19691 0.29983 0.19753 0.30261 0.19167 C 0.30313 0.19043 0.304 0.1892 0.30452 0.18796 C 0.30782 0.18148 0.30504 0.18488 0.3092 0.18117 C 0.31094 0.16883 0.30799 0.18519 0.3132 0.17161 C 0.31372 0.17006 0.31337 0.16759 0.31389 0.16574 C 0.31407 0.16451 0.31459 0.16327 0.31511 0.16235 C 0.31945 0.15216 0.31823 0.15432 0.32118 0.14938 C 0.32223 0.1429 0.32101 0.14815 0.32379 0.14228 C 0.32431 0.14105 0.32448 0.13982 0.325 0.13858 C 0.32604 0.13673 0.32726 0.13488 0.32848 0.13272 L 0.33368 0.12346 L 0.33507 0.12099 C 0.33559 0.11975 0.33646 0.11883 0.33698 0.11759 C 0.33872 0.11266 0.33768 0.11482 0.34028 0.11173 C 0.34497 0.09907 0.33768 0.11821 0.34358 0.10463 C 0.34462 0.10247 0.34532 0.09969 0.34618 0.09753 C 0.34688 0.09599 0.34757 0.09445 0.34827 0.0929 C 0.34879 0.09167 0.34913 0.09043 0.34966 0.0892 C 0.35018 0.08796 0.35104 0.08704 0.35157 0.0858 C 0.35209 0.08457 0.35243 0.08333 0.35295 0.0821 C 0.3566 0.07377 0.35139 0.08704 0.35556 0.07624 C 0.35573 0.07469 0.35573 0.07284 0.35625 0.07161 C 0.3566 0.07037 0.35764 0.07037 0.35816 0.06914 C 0.35868 0.06821 0.35903 0.06667 0.35955 0.06574 C 0.36025 0.0642 0.36163 0.06296 0.36216 0.06111 C 0.36268 0.05957 0.36285 0.05772 0.36354 0.05617 C 0.36407 0.05494 0.36493 0.05401 0.36545 0.05278 C 0.36598 0.05185 0.36632 0.05031 0.36684 0.04938 C 0.36736 0.04784 0.36823 0.04691 0.36875 0.04568 C 0.37032 0.04259 0.37032 0.04105 0.37136 0.03735 C 0.37188 0.03611 0.3724 0.03519 0.37275 0.03395 C 0.37361 0.02963 0.37275 0.03087 0.37483 0.02932 " pathEditMode="relative" ptsTypes="AAAAAAAAAAAAAAAAAAAAAAAAAAAAAAAAAAAAAAAAAAAAAAAAAAAAAAAAAAAAAAAAAAAAAAAAAA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595" y="1303675"/>
            <a:ext cx="4949630" cy="572700"/>
          </a:xfrm>
        </p:spPr>
        <p:txBody>
          <a:bodyPr/>
          <a:lstStyle/>
          <a:p>
            <a:r>
              <a:rPr lang="en-ZA" dirty="0" smtClean="0"/>
              <a:t>Rotate security credentials</a:t>
            </a:r>
            <a:endParaRPr lang="en-Z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16" y="2129203"/>
            <a:ext cx="7001050" cy="19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595" y="1303675"/>
            <a:ext cx="4949630" cy="572700"/>
          </a:xfrm>
        </p:spPr>
        <p:txBody>
          <a:bodyPr/>
          <a:lstStyle/>
          <a:p>
            <a:r>
              <a:rPr lang="en-ZA" dirty="0" smtClean="0"/>
              <a:t>Rotate security credentials</a:t>
            </a:r>
            <a:endParaRPr lang="en-ZA" dirty="0"/>
          </a:p>
        </p:txBody>
      </p:sp>
      <p:sp>
        <p:nvSpPr>
          <p:cNvPr id="4" name="Rectangle 3"/>
          <p:cNvSpPr/>
          <p:nvPr/>
        </p:nvSpPr>
        <p:spPr>
          <a:xfrm>
            <a:off x="1020368" y="1047969"/>
            <a:ext cx="7573870" cy="31313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ZA" sz="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88727" y="1230748"/>
            <a:ext cx="7388561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// Create user</a:t>
            </a:r>
            <a:endParaRPr lang="en-US" altLang="en-US" sz="900" dirty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var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password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GenerateRandomStrongPassword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var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response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F08C4"/>
                </a:solidFill>
                <a:effectLst/>
                <a:latin typeface="Cascadia Mono" panose="020B0609020000020004" pitchFamily="49" charset="0"/>
              </a:rPr>
              <a:t>await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httpClient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PutAsync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$"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managementApiUrl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api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/users/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username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StringContent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$"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B4FE7"/>
                </a:solidFill>
                <a:effectLst/>
                <a:latin typeface="Cascadia Mono" panose="020B0609020000020004" pitchFamily="49" charset="0"/>
              </a:rPr>
              <a:t>{{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password: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B4FE7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password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B4FE7"/>
                </a:solidFill>
                <a:effectLst/>
                <a:latin typeface="Cascadia Mono" panose="020B0609020000020004" pitchFamily="49" charset="0"/>
              </a:rPr>
              <a:t>\"}}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response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EnsureSuccessStatusCode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// Set permissions</a:t>
            </a:r>
            <a:endParaRPr lang="en-US" altLang="en-US" sz="900" dirty="0">
              <a:latin typeface="Cascadia Mono" panose="020B06090200000200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var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permissionsResponse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F08C4"/>
                </a:solidFill>
                <a:effectLst/>
                <a:latin typeface="Cascadia Mono" panose="020B0609020000020004" pitchFamily="49" charset="0"/>
              </a:rPr>
              <a:t>await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httpClient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PutAsync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$"</a:t>
            </a:r>
            <a:r>
              <a:rPr lang="en-US" altLang="en-US" sz="900" dirty="0">
                <a:latin typeface="Cascadia Mono" panose="020B0609020000020004" pitchFamily="49" charset="0"/>
              </a:rPr>
              <a:t>{</a:t>
            </a:r>
            <a:r>
              <a:rPr lang="en-US" altLang="en-US" sz="900" dirty="0" err="1">
                <a:solidFill>
                  <a:srgbClr val="1F377F"/>
                </a:solidFill>
                <a:latin typeface="Cascadia Mono" panose="020B0609020000020004" pitchFamily="49" charset="0"/>
              </a:rPr>
              <a:t>managementApiUrl</a:t>
            </a:r>
            <a:r>
              <a:rPr lang="en-US" altLang="en-US" sz="900" dirty="0"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api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/permissions/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vhost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username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StringContent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"{write, read}"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 smtClean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permissionsResponse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EnsureSuccessStatusCode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F08C4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UserCredentials</a:t>
            </a:r>
            <a:endParaRPr lang="en-US" altLang="en-US" sz="900" dirty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Username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username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Password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2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595" y="1303675"/>
            <a:ext cx="4949630" cy="572700"/>
          </a:xfrm>
        </p:spPr>
        <p:txBody>
          <a:bodyPr/>
          <a:lstStyle/>
          <a:p>
            <a:r>
              <a:rPr lang="en-ZA" dirty="0" smtClean="0"/>
              <a:t>Rotate security credentials</a:t>
            </a:r>
            <a:endParaRPr lang="en-ZA" dirty="0"/>
          </a:p>
        </p:txBody>
      </p:sp>
      <p:sp>
        <p:nvSpPr>
          <p:cNvPr id="4" name="Rectangle 3"/>
          <p:cNvSpPr/>
          <p:nvPr/>
        </p:nvSpPr>
        <p:spPr>
          <a:xfrm>
            <a:off x="1020368" y="1047969"/>
            <a:ext cx="7573870" cy="31313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ZA" sz="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88727" y="1646246"/>
            <a:ext cx="5840060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// Change the password for a user from the “pool”</a:t>
            </a:r>
            <a:endParaRPr lang="en-US" altLang="en-US" sz="900" dirty="0" smtClean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var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password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GenerateRandomStrongPassword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var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response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F08C4"/>
                </a:solidFill>
                <a:effectLst/>
                <a:latin typeface="Cascadia Mono" panose="020B0609020000020004" pitchFamily="49" charset="0"/>
              </a:rPr>
              <a:t>await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httpClient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PutAsync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$"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managementApiUrl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api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/users/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username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StringContent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$"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B4FE7"/>
                </a:solidFill>
                <a:effectLst/>
                <a:latin typeface="Cascadia Mono" panose="020B0609020000020004" pitchFamily="49" charset="0"/>
              </a:rPr>
              <a:t>{{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password: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B4FE7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password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B4FE7"/>
                </a:solidFill>
                <a:effectLst/>
                <a:latin typeface="Cascadia Mono" panose="020B0609020000020004" pitchFamily="49" charset="0"/>
              </a:rPr>
              <a:t>\"}}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response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EnsureSuccessStatusCode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 smtClean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F08C4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UserCredentials</a:t>
            </a:r>
            <a:endParaRPr lang="en-US" altLang="en-US" sz="900" dirty="0" smtClean="0"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Username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username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Password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595" y="1303675"/>
            <a:ext cx="4949630" cy="572700"/>
          </a:xfrm>
        </p:spPr>
        <p:txBody>
          <a:bodyPr/>
          <a:lstStyle/>
          <a:p>
            <a:r>
              <a:rPr lang="en-ZA" dirty="0" smtClean="0"/>
              <a:t>Rotate security credentials</a:t>
            </a:r>
            <a:endParaRPr lang="en-ZA" dirty="0"/>
          </a:p>
        </p:txBody>
      </p:sp>
      <p:sp>
        <p:nvSpPr>
          <p:cNvPr id="4" name="Rectangle 3"/>
          <p:cNvSpPr/>
          <p:nvPr/>
        </p:nvSpPr>
        <p:spPr>
          <a:xfrm>
            <a:off x="1020368" y="1047969"/>
            <a:ext cx="7573870" cy="31313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ZA" sz="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88727" y="233874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14011" y="1672850"/>
            <a:ext cx="7186583" cy="18928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public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static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async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Task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SendMessageWithSasFromKeyVaultAsync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  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TimeSpan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ttl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TimeSpan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FromMinutes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(1);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string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sasKey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F08C4"/>
                </a:solidFill>
                <a:effectLst/>
                <a:latin typeface="Cascadia Mono" panose="020B0609020000020004" pitchFamily="49" charset="0"/>
              </a:rPr>
              <a:t>await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GetSecretFromKeyVaultAsync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"key-vault-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url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asb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sas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-key"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string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resourceUri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$"https://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fullyQualifiedNamespace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{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queueName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string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token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GenerateSasToken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resourceUri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sas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-policy"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sasKey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ttl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var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client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ServiceBusClient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fullyQualifiedNamespace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,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AzureSasCredential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token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var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sender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=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client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CreateSender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queueName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scadia Mono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    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8F08C4"/>
                </a:solidFill>
                <a:effectLst/>
                <a:latin typeface="Cascadia Mono" panose="020B0609020000020004" pitchFamily="49" charset="0"/>
              </a:rPr>
              <a:t>await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sender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.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SendMessageAsync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new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66555"/>
                </a:solidFill>
                <a:effectLst/>
                <a:latin typeface="Cascadia Mono" panose="020B0609020000020004" pitchFamily="49" charset="0"/>
              </a:rPr>
              <a:t>ServiceBusMessage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ascadia Mono" panose="020B0609020000020004" pitchFamily="49" charset="0"/>
              </a:rPr>
              <a:t>“Message using SAS token valid for 1 minute"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}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27" y="1307100"/>
            <a:ext cx="5728529" cy="2529300"/>
          </a:xfrm>
        </p:spPr>
        <p:txBody>
          <a:bodyPr/>
          <a:lstStyle/>
          <a:p>
            <a:pPr algn="r">
              <a:tabLst>
                <a:tab pos="5110163" algn="l"/>
              </a:tabLst>
            </a:pPr>
            <a:r>
              <a:rPr lang="en-ZA" sz="2400" dirty="0" smtClean="0">
                <a:solidFill>
                  <a:srgbClr val="030920"/>
                </a:solidFill>
              </a:rPr>
              <a:t>Use </a:t>
            </a:r>
            <a:r>
              <a:rPr lang="en-ZA" sz="4000" dirty="0" smtClean="0"/>
              <a:t>Dynamic</a:t>
            </a:r>
            <a:r>
              <a:rPr lang="en-ZA" sz="2400" dirty="0" smtClean="0"/>
              <a:t> credentials</a:t>
            </a:r>
            <a:endParaRPr lang="en-ZA" sz="2400" dirty="0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943727" y="2103675"/>
            <a:ext cx="1032300" cy="74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4500" i="1" dirty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5</a:t>
            </a:r>
            <a:r>
              <a:rPr lang="en-ZA" sz="4500" i="1" dirty="0" smtClean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.</a:t>
            </a:r>
            <a:endParaRPr lang="en-ZA" sz="4500" i="1" dirty="0">
              <a:solidFill>
                <a:schemeClr val="tx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  <p:extLst>
      <p:ext uri="{BB962C8B-B14F-4D97-AF65-F5344CB8AC3E}">
        <p14:creationId xmlns:p14="http://schemas.microsoft.com/office/powerpoint/2010/main" val="8249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292789" y="763304"/>
            <a:ext cx="4670219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lt1"/>
                </a:solidFill>
              </a:rPr>
              <a:t>Personalization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65" name="Google Shape;265;p32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266" name="Google Shape;266;p32"/>
            <p:cNvSpPr/>
            <p:nvPr/>
          </p:nvSpPr>
          <p:spPr>
            <a:xfrm rot="-5400000" flipH="1">
              <a:off x="4609563" y="51040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67" name="Google Shape;267;p32"/>
            <p:cNvCxnSpPr>
              <a:stCxn id="266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" name="Google Shape;268;p32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269" name="Google Shape;269;p32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70" name="Google Shape;270;p32"/>
            <p:cNvCxnSpPr>
              <a:stCxn id="269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Placeholder 3"/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 b="7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0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>
            <a:spLocks noGrp="1"/>
          </p:cNvSpPr>
          <p:nvPr>
            <p:ph type="subTitle" idx="4"/>
          </p:nvPr>
        </p:nvSpPr>
        <p:spPr>
          <a:xfrm>
            <a:off x="4870333" y="1731660"/>
            <a:ext cx="315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Covering</a:t>
            </a:r>
            <a:endParaRPr dirty="0"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1"/>
          </p:nvPr>
        </p:nvSpPr>
        <p:spPr>
          <a:xfrm>
            <a:off x="4870333" y="2296454"/>
            <a:ext cx="3153900" cy="228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Tracking Identity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Basics of Zero-Trust in messaging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Personalization of data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Token expiration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How versioning affects security</a:t>
            </a:r>
          </a:p>
        </p:txBody>
      </p:sp>
      <p:sp>
        <p:nvSpPr>
          <p:cNvPr id="303" name="Google Shape;303;p35"/>
          <p:cNvSpPr txBox="1">
            <a:spLocks noGrp="1"/>
          </p:cNvSpPr>
          <p:nvPr>
            <p:ph type="subTitle" idx="2"/>
          </p:nvPr>
        </p:nvSpPr>
        <p:spPr>
          <a:xfrm>
            <a:off x="1129049" y="2296454"/>
            <a:ext cx="3153900" cy="228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Authentication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End-to-end TLS encryption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Token exchanges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Securing databases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mtClean="0"/>
              <a:t>Front-end security</a:t>
            </a:r>
            <a:endParaRPr dirty="0"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3"/>
          </p:nvPr>
        </p:nvSpPr>
        <p:spPr>
          <a:xfrm>
            <a:off x="1129049" y="1731660"/>
            <a:ext cx="315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covering</a:t>
            </a:r>
            <a:endParaRPr dirty="0"/>
          </a:p>
        </p:txBody>
      </p:sp>
      <p:sp>
        <p:nvSpPr>
          <p:cNvPr id="305" name="Google Shape;305;p35"/>
          <p:cNvSpPr/>
          <p:nvPr/>
        </p:nvSpPr>
        <p:spPr>
          <a:xfrm>
            <a:off x="2329199" y="833510"/>
            <a:ext cx="753600" cy="753600"/>
          </a:xfrm>
          <a:prstGeom prst="roundRect">
            <a:avLst>
              <a:gd name="adj" fmla="val 2452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6070483" y="833510"/>
            <a:ext cx="753600" cy="753600"/>
          </a:xfrm>
          <a:prstGeom prst="roundRect">
            <a:avLst>
              <a:gd name="adj" fmla="val 2452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3" name="Google Shape;11677;p68"/>
          <p:cNvGrpSpPr/>
          <p:nvPr/>
        </p:nvGrpSpPr>
        <p:grpSpPr>
          <a:xfrm>
            <a:off x="2475143" y="1004817"/>
            <a:ext cx="461712" cy="410987"/>
            <a:chOff x="3052237" y="2003570"/>
            <a:chExt cx="353600" cy="314752"/>
          </a:xfrm>
          <a:solidFill>
            <a:schemeClr val="tx1"/>
          </a:solidFill>
        </p:grpSpPr>
        <p:sp>
          <p:nvSpPr>
            <p:cNvPr id="24" name="Google Shape;11678;p68"/>
            <p:cNvSpPr/>
            <p:nvPr/>
          </p:nvSpPr>
          <p:spPr>
            <a:xfrm>
              <a:off x="3261773" y="2108338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68"/>
                    <a:pt x="1489" y="549"/>
                    <a:pt x="1453" y="441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1" y="632"/>
                    <a:pt x="1215" y="691"/>
                    <a:pt x="1215" y="775"/>
                  </a:cubicBezTo>
                  <a:lnTo>
                    <a:pt x="1215" y="1108"/>
                  </a:lnTo>
                  <a:cubicBezTo>
                    <a:pt x="1215" y="1346"/>
                    <a:pt x="1013" y="1561"/>
                    <a:pt x="763" y="1561"/>
                  </a:cubicBezTo>
                  <a:cubicBezTo>
                    <a:pt x="525" y="1561"/>
                    <a:pt x="322" y="1370"/>
                    <a:pt x="322" y="1108"/>
                  </a:cubicBezTo>
                  <a:lnTo>
                    <a:pt x="322" y="775"/>
                  </a:lnTo>
                  <a:cubicBezTo>
                    <a:pt x="322" y="537"/>
                    <a:pt x="513" y="322"/>
                    <a:pt x="763" y="322"/>
                  </a:cubicBezTo>
                  <a:cubicBezTo>
                    <a:pt x="858" y="322"/>
                    <a:pt x="930" y="251"/>
                    <a:pt x="930" y="156"/>
                  </a:cubicBezTo>
                  <a:cubicBezTo>
                    <a:pt x="930" y="72"/>
                    <a:pt x="858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79;p68"/>
            <p:cNvSpPr/>
            <p:nvPr/>
          </p:nvSpPr>
          <p:spPr>
            <a:xfrm>
              <a:off x="3146349" y="2108338"/>
              <a:ext cx="48416" cy="59488"/>
            </a:xfrm>
            <a:custGeom>
              <a:avLst/>
              <a:gdLst/>
              <a:ahLst/>
              <a:cxnLst/>
              <a:rect l="l" t="t" r="r" b="b"/>
              <a:pathLst>
                <a:path w="1513" h="1859" extrusionOk="0">
                  <a:moveTo>
                    <a:pt x="750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34" y="1858"/>
                    <a:pt x="750" y="1858"/>
                  </a:cubicBezTo>
                  <a:cubicBezTo>
                    <a:pt x="1167" y="1858"/>
                    <a:pt x="1512" y="1513"/>
                    <a:pt x="1512" y="1096"/>
                  </a:cubicBezTo>
                  <a:lnTo>
                    <a:pt x="1512" y="751"/>
                  </a:lnTo>
                  <a:cubicBezTo>
                    <a:pt x="1512" y="668"/>
                    <a:pt x="1489" y="549"/>
                    <a:pt x="1441" y="441"/>
                  </a:cubicBezTo>
                  <a:cubicBezTo>
                    <a:pt x="1407" y="390"/>
                    <a:pt x="1354" y="351"/>
                    <a:pt x="1296" y="351"/>
                  </a:cubicBezTo>
                  <a:cubicBezTo>
                    <a:pt x="1273" y="351"/>
                    <a:pt x="1250" y="357"/>
                    <a:pt x="1227" y="370"/>
                  </a:cubicBezTo>
                  <a:cubicBezTo>
                    <a:pt x="1155" y="418"/>
                    <a:pt x="1108" y="501"/>
                    <a:pt x="1155" y="572"/>
                  </a:cubicBezTo>
                  <a:cubicBezTo>
                    <a:pt x="1191" y="632"/>
                    <a:pt x="1203" y="691"/>
                    <a:pt x="1203" y="775"/>
                  </a:cubicBezTo>
                  <a:lnTo>
                    <a:pt x="1203" y="1108"/>
                  </a:lnTo>
                  <a:cubicBezTo>
                    <a:pt x="1203" y="1346"/>
                    <a:pt x="1012" y="1561"/>
                    <a:pt x="750" y="1561"/>
                  </a:cubicBezTo>
                  <a:cubicBezTo>
                    <a:pt x="512" y="1561"/>
                    <a:pt x="310" y="1370"/>
                    <a:pt x="310" y="1108"/>
                  </a:cubicBezTo>
                  <a:lnTo>
                    <a:pt x="310" y="775"/>
                  </a:lnTo>
                  <a:cubicBezTo>
                    <a:pt x="310" y="537"/>
                    <a:pt x="500" y="322"/>
                    <a:pt x="750" y="322"/>
                  </a:cubicBezTo>
                  <a:cubicBezTo>
                    <a:pt x="846" y="322"/>
                    <a:pt x="917" y="251"/>
                    <a:pt x="917" y="156"/>
                  </a:cubicBezTo>
                  <a:cubicBezTo>
                    <a:pt x="917" y="72"/>
                    <a:pt x="846" y="1"/>
                    <a:pt x="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80;p68"/>
            <p:cNvSpPr/>
            <p:nvPr/>
          </p:nvSpPr>
          <p:spPr>
            <a:xfrm>
              <a:off x="3052237" y="2003570"/>
              <a:ext cx="353600" cy="314752"/>
            </a:xfrm>
            <a:custGeom>
              <a:avLst/>
              <a:gdLst/>
              <a:ahLst/>
              <a:cxnLst/>
              <a:rect l="l" t="t" r="r" b="b"/>
              <a:pathLst>
                <a:path w="11050" h="9836" extrusionOk="0">
                  <a:moveTo>
                    <a:pt x="2227" y="334"/>
                  </a:moveTo>
                  <a:cubicBezTo>
                    <a:pt x="2477" y="334"/>
                    <a:pt x="2786" y="429"/>
                    <a:pt x="3013" y="513"/>
                  </a:cubicBezTo>
                  <a:cubicBezTo>
                    <a:pt x="2144" y="989"/>
                    <a:pt x="2013" y="2049"/>
                    <a:pt x="1882" y="3061"/>
                  </a:cubicBezTo>
                  <a:cubicBezTo>
                    <a:pt x="1786" y="3894"/>
                    <a:pt x="1667" y="4763"/>
                    <a:pt x="1179" y="5275"/>
                  </a:cubicBezTo>
                  <a:cubicBezTo>
                    <a:pt x="1138" y="5316"/>
                    <a:pt x="1091" y="5329"/>
                    <a:pt x="1054" y="5329"/>
                  </a:cubicBezTo>
                  <a:cubicBezTo>
                    <a:pt x="1038" y="5329"/>
                    <a:pt x="1023" y="5326"/>
                    <a:pt x="1012" y="5323"/>
                  </a:cubicBezTo>
                  <a:cubicBezTo>
                    <a:pt x="953" y="5311"/>
                    <a:pt x="893" y="5263"/>
                    <a:pt x="881" y="5204"/>
                  </a:cubicBezTo>
                  <a:cubicBezTo>
                    <a:pt x="798" y="4906"/>
                    <a:pt x="691" y="4418"/>
                    <a:pt x="703" y="3668"/>
                  </a:cubicBezTo>
                  <a:cubicBezTo>
                    <a:pt x="715" y="2918"/>
                    <a:pt x="512" y="2620"/>
                    <a:pt x="346" y="2513"/>
                  </a:cubicBezTo>
                  <a:cubicBezTo>
                    <a:pt x="465" y="2037"/>
                    <a:pt x="1012" y="334"/>
                    <a:pt x="2227" y="334"/>
                  </a:cubicBezTo>
                  <a:close/>
                  <a:moveTo>
                    <a:pt x="5513" y="5847"/>
                  </a:moveTo>
                  <a:cubicBezTo>
                    <a:pt x="5977" y="5847"/>
                    <a:pt x="6370" y="6085"/>
                    <a:pt x="6370" y="6382"/>
                  </a:cubicBezTo>
                  <a:cubicBezTo>
                    <a:pt x="6370" y="6632"/>
                    <a:pt x="6001" y="6811"/>
                    <a:pt x="5739" y="6930"/>
                  </a:cubicBezTo>
                  <a:lnTo>
                    <a:pt x="5715" y="6930"/>
                  </a:lnTo>
                  <a:cubicBezTo>
                    <a:pt x="5650" y="6960"/>
                    <a:pt x="5576" y="6975"/>
                    <a:pt x="5501" y="6975"/>
                  </a:cubicBezTo>
                  <a:cubicBezTo>
                    <a:pt x="5427" y="6975"/>
                    <a:pt x="5352" y="6960"/>
                    <a:pt x="5287" y="6930"/>
                  </a:cubicBezTo>
                  <a:lnTo>
                    <a:pt x="5275" y="6930"/>
                  </a:lnTo>
                  <a:cubicBezTo>
                    <a:pt x="5001" y="6811"/>
                    <a:pt x="4632" y="6632"/>
                    <a:pt x="4632" y="6382"/>
                  </a:cubicBezTo>
                  <a:cubicBezTo>
                    <a:pt x="4632" y="6097"/>
                    <a:pt x="5037" y="5847"/>
                    <a:pt x="5513" y="5847"/>
                  </a:cubicBezTo>
                  <a:close/>
                  <a:moveTo>
                    <a:pt x="8847" y="298"/>
                  </a:moveTo>
                  <a:cubicBezTo>
                    <a:pt x="10061" y="298"/>
                    <a:pt x="10597" y="1989"/>
                    <a:pt x="10716" y="2465"/>
                  </a:cubicBezTo>
                  <a:cubicBezTo>
                    <a:pt x="10502" y="2620"/>
                    <a:pt x="10276" y="2918"/>
                    <a:pt x="10287" y="3656"/>
                  </a:cubicBezTo>
                  <a:cubicBezTo>
                    <a:pt x="10299" y="4406"/>
                    <a:pt x="10204" y="4894"/>
                    <a:pt x="10109" y="5192"/>
                  </a:cubicBezTo>
                  <a:cubicBezTo>
                    <a:pt x="10097" y="5251"/>
                    <a:pt x="10037" y="5299"/>
                    <a:pt x="9978" y="5311"/>
                  </a:cubicBezTo>
                  <a:cubicBezTo>
                    <a:pt x="9968" y="5311"/>
                    <a:pt x="9955" y="5312"/>
                    <a:pt x="9940" y="5312"/>
                  </a:cubicBezTo>
                  <a:cubicBezTo>
                    <a:pt x="9902" y="5312"/>
                    <a:pt x="9854" y="5306"/>
                    <a:pt x="9811" y="5263"/>
                  </a:cubicBezTo>
                  <a:cubicBezTo>
                    <a:pt x="9311" y="4739"/>
                    <a:pt x="9204" y="3882"/>
                    <a:pt x="9097" y="3049"/>
                  </a:cubicBezTo>
                  <a:cubicBezTo>
                    <a:pt x="9025" y="2501"/>
                    <a:pt x="8966" y="1918"/>
                    <a:pt x="8763" y="1441"/>
                  </a:cubicBezTo>
                  <a:cubicBezTo>
                    <a:pt x="8745" y="1369"/>
                    <a:pt x="8678" y="1337"/>
                    <a:pt x="8616" y="1337"/>
                  </a:cubicBezTo>
                  <a:cubicBezTo>
                    <a:pt x="8597" y="1337"/>
                    <a:pt x="8578" y="1340"/>
                    <a:pt x="8561" y="1346"/>
                  </a:cubicBezTo>
                  <a:cubicBezTo>
                    <a:pt x="8466" y="1382"/>
                    <a:pt x="8442" y="1489"/>
                    <a:pt x="8466" y="1560"/>
                  </a:cubicBezTo>
                  <a:cubicBezTo>
                    <a:pt x="8656" y="1989"/>
                    <a:pt x="8716" y="2525"/>
                    <a:pt x="8787" y="3072"/>
                  </a:cubicBezTo>
                  <a:cubicBezTo>
                    <a:pt x="8871" y="3787"/>
                    <a:pt x="8966" y="4513"/>
                    <a:pt x="9311" y="5097"/>
                  </a:cubicBezTo>
                  <a:cubicBezTo>
                    <a:pt x="9228" y="5739"/>
                    <a:pt x="8966" y="6251"/>
                    <a:pt x="8752" y="6561"/>
                  </a:cubicBezTo>
                  <a:cubicBezTo>
                    <a:pt x="8561" y="6847"/>
                    <a:pt x="8323" y="7085"/>
                    <a:pt x="8085" y="7263"/>
                  </a:cubicBezTo>
                  <a:cubicBezTo>
                    <a:pt x="8073" y="6978"/>
                    <a:pt x="7906" y="6704"/>
                    <a:pt x="7632" y="6513"/>
                  </a:cubicBezTo>
                  <a:cubicBezTo>
                    <a:pt x="7382" y="6323"/>
                    <a:pt x="7037" y="6216"/>
                    <a:pt x="6680" y="6204"/>
                  </a:cubicBezTo>
                  <a:cubicBezTo>
                    <a:pt x="6585" y="5799"/>
                    <a:pt x="6108" y="5513"/>
                    <a:pt x="5513" y="5513"/>
                  </a:cubicBezTo>
                  <a:cubicBezTo>
                    <a:pt x="4918" y="5513"/>
                    <a:pt x="4441" y="5811"/>
                    <a:pt x="4334" y="6204"/>
                  </a:cubicBezTo>
                  <a:cubicBezTo>
                    <a:pt x="4263" y="6204"/>
                    <a:pt x="4191" y="6216"/>
                    <a:pt x="4108" y="6216"/>
                  </a:cubicBezTo>
                  <a:cubicBezTo>
                    <a:pt x="4025" y="6228"/>
                    <a:pt x="3965" y="6311"/>
                    <a:pt x="3977" y="6394"/>
                  </a:cubicBezTo>
                  <a:cubicBezTo>
                    <a:pt x="3989" y="6466"/>
                    <a:pt x="4049" y="6525"/>
                    <a:pt x="4144" y="6525"/>
                  </a:cubicBezTo>
                  <a:lnTo>
                    <a:pt x="4168" y="6525"/>
                  </a:lnTo>
                  <a:cubicBezTo>
                    <a:pt x="4227" y="6513"/>
                    <a:pt x="4287" y="6513"/>
                    <a:pt x="4346" y="6513"/>
                  </a:cubicBezTo>
                  <a:cubicBezTo>
                    <a:pt x="4453" y="6871"/>
                    <a:pt x="4870" y="7061"/>
                    <a:pt x="5156" y="7192"/>
                  </a:cubicBezTo>
                  <a:lnTo>
                    <a:pt x="5168" y="7192"/>
                  </a:lnTo>
                  <a:cubicBezTo>
                    <a:pt x="5287" y="7240"/>
                    <a:pt x="5406" y="7275"/>
                    <a:pt x="5525" y="7275"/>
                  </a:cubicBezTo>
                  <a:cubicBezTo>
                    <a:pt x="5644" y="7275"/>
                    <a:pt x="5763" y="7240"/>
                    <a:pt x="5882" y="7192"/>
                  </a:cubicBezTo>
                  <a:lnTo>
                    <a:pt x="5894" y="7192"/>
                  </a:lnTo>
                  <a:cubicBezTo>
                    <a:pt x="6192" y="7061"/>
                    <a:pt x="6608" y="6871"/>
                    <a:pt x="6704" y="6513"/>
                  </a:cubicBezTo>
                  <a:cubicBezTo>
                    <a:pt x="7299" y="6525"/>
                    <a:pt x="7787" y="6882"/>
                    <a:pt x="7787" y="7299"/>
                  </a:cubicBezTo>
                  <a:cubicBezTo>
                    <a:pt x="7787" y="7728"/>
                    <a:pt x="7287" y="8085"/>
                    <a:pt x="6656" y="8085"/>
                  </a:cubicBezTo>
                  <a:cubicBezTo>
                    <a:pt x="6346" y="8085"/>
                    <a:pt x="6049" y="8002"/>
                    <a:pt x="5834" y="7835"/>
                  </a:cubicBezTo>
                  <a:cubicBezTo>
                    <a:pt x="5745" y="7769"/>
                    <a:pt x="5641" y="7737"/>
                    <a:pt x="5537" y="7737"/>
                  </a:cubicBezTo>
                  <a:cubicBezTo>
                    <a:pt x="5433" y="7737"/>
                    <a:pt x="5328" y="7769"/>
                    <a:pt x="5239" y="7835"/>
                  </a:cubicBezTo>
                  <a:cubicBezTo>
                    <a:pt x="5025" y="8002"/>
                    <a:pt x="4739" y="8085"/>
                    <a:pt x="4430" y="8085"/>
                  </a:cubicBezTo>
                  <a:cubicBezTo>
                    <a:pt x="3799" y="8085"/>
                    <a:pt x="3298" y="7740"/>
                    <a:pt x="3298" y="7299"/>
                  </a:cubicBezTo>
                  <a:cubicBezTo>
                    <a:pt x="3298" y="7109"/>
                    <a:pt x="3394" y="6930"/>
                    <a:pt x="3572" y="6775"/>
                  </a:cubicBezTo>
                  <a:cubicBezTo>
                    <a:pt x="3656" y="6716"/>
                    <a:pt x="3656" y="6621"/>
                    <a:pt x="3608" y="6561"/>
                  </a:cubicBezTo>
                  <a:cubicBezTo>
                    <a:pt x="3578" y="6523"/>
                    <a:pt x="3519" y="6500"/>
                    <a:pt x="3465" y="6500"/>
                  </a:cubicBezTo>
                  <a:cubicBezTo>
                    <a:pt x="3434" y="6500"/>
                    <a:pt x="3404" y="6508"/>
                    <a:pt x="3382" y="6525"/>
                  </a:cubicBezTo>
                  <a:cubicBezTo>
                    <a:pt x="3132" y="6716"/>
                    <a:pt x="2989" y="6978"/>
                    <a:pt x="2977" y="7240"/>
                  </a:cubicBezTo>
                  <a:cubicBezTo>
                    <a:pt x="2739" y="7061"/>
                    <a:pt x="2501" y="6823"/>
                    <a:pt x="2310" y="6549"/>
                  </a:cubicBezTo>
                  <a:cubicBezTo>
                    <a:pt x="2096" y="6228"/>
                    <a:pt x="1834" y="5739"/>
                    <a:pt x="1763" y="5085"/>
                  </a:cubicBezTo>
                  <a:cubicBezTo>
                    <a:pt x="2096" y="4513"/>
                    <a:pt x="2191" y="3775"/>
                    <a:pt x="2275" y="3061"/>
                  </a:cubicBezTo>
                  <a:cubicBezTo>
                    <a:pt x="2358" y="2489"/>
                    <a:pt x="2417" y="1953"/>
                    <a:pt x="2596" y="1513"/>
                  </a:cubicBezTo>
                  <a:cubicBezTo>
                    <a:pt x="2786" y="1048"/>
                    <a:pt x="3072" y="786"/>
                    <a:pt x="3489" y="632"/>
                  </a:cubicBezTo>
                  <a:cubicBezTo>
                    <a:pt x="3627" y="681"/>
                    <a:pt x="3748" y="700"/>
                    <a:pt x="3863" y="700"/>
                  </a:cubicBezTo>
                  <a:cubicBezTo>
                    <a:pt x="4027" y="700"/>
                    <a:pt x="4178" y="662"/>
                    <a:pt x="4346" y="620"/>
                  </a:cubicBezTo>
                  <a:cubicBezTo>
                    <a:pt x="4620" y="548"/>
                    <a:pt x="4953" y="453"/>
                    <a:pt x="5573" y="453"/>
                  </a:cubicBezTo>
                  <a:cubicBezTo>
                    <a:pt x="6180" y="453"/>
                    <a:pt x="6501" y="548"/>
                    <a:pt x="6787" y="620"/>
                  </a:cubicBezTo>
                  <a:cubicBezTo>
                    <a:pt x="6954" y="667"/>
                    <a:pt x="7120" y="715"/>
                    <a:pt x="7275" y="715"/>
                  </a:cubicBezTo>
                  <a:cubicBezTo>
                    <a:pt x="7394" y="715"/>
                    <a:pt x="7525" y="691"/>
                    <a:pt x="7656" y="632"/>
                  </a:cubicBezTo>
                  <a:cubicBezTo>
                    <a:pt x="7870" y="715"/>
                    <a:pt x="8073" y="834"/>
                    <a:pt x="8216" y="989"/>
                  </a:cubicBezTo>
                  <a:cubicBezTo>
                    <a:pt x="8245" y="1019"/>
                    <a:pt x="8287" y="1034"/>
                    <a:pt x="8329" y="1034"/>
                  </a:cubicBezTo>
                  <a:cubicBezTo>
                    <a:pt x="8371" y="1034"/>
                    <a:pt x="8412" y="1019"/>
                    <a:pt x="8442" y="989"/>
                  </a:cubicBezTo>
                  <a:cubicBezTo>
                    <a:pt x="8501" y="929"/>
                    <a:pt x="8501" y="822"/>
                    <a:pt x="8442" y="763"/>
                  </a:cubicBezTo>
                  <a:cubicBezTo>
                    <a:pt x="8323" y="644"/>
                    <a:pt x="8192" y="548"/>
                    <a:pt x="8049" y="465"/>
                  </a:cubicBezTo>
                  <a:cubicBezTo>
                    <a:pt x="8287" y="382"/>
                    <a:pt x="8585" y="298"/>
                    <a:pt x="8847" y="298"/>
                  </a:cubicBezTo>
                  <a:close/>
                  <a:moveTo>
                    <a:pt x="3929" y="8395"/>
                  </a:moveTo>
                  <a:lnTo>
                    <a:pt x="3929" y="8395"/>
                  </a:lnTo>
                  <a:cubicBezTo>
                    <a:pt x="4072" y="8418"/>
                    <a:pt x="4215" y="8430"/>
                    <a:pt x="4382" y="8430"/>
                  </a:cubicBezTo>
                  <a:lnTo>
                    <a:pt x="4489" y="8430"/>
                  </a:lnTo>
                  <a:lnTo>
                    <a:pt x="4489" y="8787"/>
                  </a:lnTo>
                  <a:lnTo>
                    <a:pt x="4489" y="8906"/>
                  </a:lnTo>
                  <a:cubicBezTo>
                    <a:pt x="4227" y="8764"/>
                    <a:pt x="4049" y="8585"/>
                    <a:pt x="3929" y="8395"/>
                  </a:cubicBezTo>
                  <a:close/>
                  <a:moveTo>
                    <a:pt x="7061" y="8395"/>
                  </a:moveTo>
                  <a:lnTo>
                    <a:pt x="7061" y="8395"/>
                  </a:lnTo>
                  <a:cubicBezTo>
                    <a:pt x="6942" y="8585"/>
                    <a:pt x="6763" y="8764"/>
                    <a:pt x="6513" y="8906"/>
                  </a:cubicBezTo>
                  <a:lnTo>
                    <a:pt x="6513" y="8787"/>
                  </a:lnTo>
                  <a:lnTo>
                    <a:pt x="6513" y="8430"/>
                  </a:lnTo>
                  <a:lnTo>
                    <a:pt x="6608" y="8430"/>
                  </a:lnTo>
                  <a:cubicBezTo>
                    <a:pt x="6763" y="8430"/>
                    <a:pt x="6906" y="8418"/>
                    <a:pt x="7061" y="8395"/>
                  </a:cubicBezTo>
                  <a:close/>
                  <a:moveTo>
                    <a:pt x="5656" y="8168"/>
                  </a:moveTo>
                  <a:cubicBezTo>
                    <a:pt x="5823" y="8275"/>
                    <a:pt x="6001" y="8347"/>
                    <a:pt x="6192" y="8395"/>
                  </a:cubicBezTo>
                  <a:lnTo>
                    <a:pt x="6192" y="8787"/>
                  </a:lnTo>
                  <a:cubicBezTo>
                    <a:pt x="6192" y="9180"/>
                    <a:pt x="5882" y="9490"/>
                    <a:pt x="5489" y="9490"/>
                  </a:cubicBezTo>
                  <a:cubicBezTo>
                    <a:pt x="5108" y="9490"/>
                    <a:pt x="4799" y="9180"/>
                    <a:pt x="4799" y="8787"/>
                  </a:cubicBezTo>
                  <a:lnTo>
                    <a:pt x="4799" y="8395"/>
                  </a:lnTo>
                  <a:cubicBezTo>
                    <a:pt x="4989" y="8347"/>
                    <a:pt x="5180" y="8275"/>
                    <a:pt x="5334" y="8168"/>
                  </a:cubicBezTo>
                  <a:lnTo>
                    <a:pt x="5334" y="8633"/>
                  </a:lnTo>
                  <a:cubicBezTo>
                    <a:pt x="5334" y="8716"/>
                    <a:pt x="5406" y="8787"/>
                    <a:pt x="5489" y="8787"/>
                  </a:cubicBezTo>
                  <a:cubicBezTo>
                    <a:pt x="5584" y="8787"/>
                    <a:pt x="5656" y="8716"/>
                    <a:pt x="5656" y="8633"/>
                  </a:cubicBezTo>
                  <a:lnTo>
                    <a:pt x="5656" y="8168"/>
                  </a:lnTo>
                  <a:close/>
                  <a:moveTo>
                    <a:pt x="2239" y="1"/>
                  </a:moveTo>
                  <a:cubicBezTo>
                    <a:pt x="1536" y="1"/>
                    <a:pt x="929" y="441"/>
                    <a:pt x="477" y="1287"/>
                  </a:cubicBezTo>
                  <a:cubicBezTo>
                    <a:pt x="155" y="1906"/>
                    <a:pt x="24" y="2513"/>
                    <a:pt x="24" y="2537"/>
                  </a:cubicBezTo>
                  <a:cubicBezTo>
                    <a:pt x="0" y="2584"/>
                    <a:pt x="0" y="2632"/>
                    <a:pt x="36" y="2680"/>
                  </a:cubicBezTo>
                  <a:cubicBezTo>
                    <a:pt x="60" y="2703"/>
                    <a:pt x="96" y="2727"/>
                    <a:pt x="143" y="2727"/>
                  </a:cubicBezTo>
                  <a:cubicBezTo>
                    <a:pt x="167" y="2751"/>
                    <a:pt x="405" y="2882"/>
                    <a:pt x="393" y="3656"/>
                  </a:cubicBezTo>
                  <a:cubicBezTo>
                    <a:pt x="381" y="4430"/>
                    <a:pt x="477" y="4977"/>
                    <a:pt x="584" y="5287"/>
                  </a:cubicBezTo>
                  <a:cubicBezTo>
                    <a:pt x="643" y="5466"/>
                    <a:pt x="774" y="5585"/>
                    <a:pt x="953" y="5632"/>
                  </a:cubicBezTo>
                  <a:cubicBezTo>
                    <a:pt x="1001" y="5656"/>
                    <a:pt x="1036" y="5656"/>
                    <a:pt x="1072" y="5656"/>
                  </a:cubicBezTo>
                  <a:cubicBezTo>
                    <a:pt x="1215" y="5656"/>
                    <a:pt x="1334" y="5597"/>
                    <a:pt x="1429" y="5501"/>
                  </a:cubicBezTo>
                  <a:lnTo>
                    <a:pt x="1453" y="5489"/>
                  </a:lnTo>
                  <a:cubicBezTo>
                    <a:pt x="1667" y="6549"/>
                    <a:pt x="2370" y="7371"/>
                    <a:pt x="3037" y="7716"/>
                  </a:cubicBezTo>
                  <a:cubicBezTo>
                    <a:pt x="3120" y="7871"/>
                    <a:pt x="3239" y="8014"/>
                    <a:pt x="3394" y="8133"/>
                  </a:cubicBezTo>
                  <a:lnTo>
                    <a:pt x="3537" y="8228"/>
                  </a:lnTo>
                  <a:cubicBezTo>
                    <a:pt x="3668" y="8633"/>
                    <a:pt x="4037" y="9121"/>
                    <a:pt x="4668" y="9347"/>
                  </a:cubicBezTo>
                  <a:cubicBezTo>
                    <a:pt x="4846" y="9645"/>
                    <a:pt x="5168" y="9835"/>
                    <a:pt x="5537" y="9835"/>
                  </a:cubicBezTo>
                  <a:cubicBezTo>
                    <a:pt x="5918" y="9835"/>
                    <a:pt x="6239" y="9645"/>
                    <a:pt x="6418" y="9347"/>
                  </a:cubicBezTo>
                  <a:cubicBezTo>
                    <a:pt x="7049" y="9121"/>
                    <a:pt x="7406" y="8633"/>
                    <a:pt x="7549" y="8228"/>
                  </a:cubicBezTo>
                  <a:lnTo>
                    <a:pt x="7680" y="8133"/>
                  </a:lnTo>
                  <a:cubicBezTo>
                    <a:pt x="7847" y="8014"/>
                    <a:pt x="7966" y="7883"/>
                    <a:pt x="8037" y="7716"/>
                  </a:cubicBezTo>
                  <a:cubicBezTo>
                    <a:pt x="8692" y="7371"/>
                    <a:pt x="9406" y="6549"/>
                    <a:pt x="9633" y="5489"/>
                  </a:cubicBezTo>
                  <a:lnTo>
                    <a:pt x="9644" y="5501"/>
                  </a:lnTo>
                  <a:cubicBezTo>
                    <a:pt x="9740" y="5608"/>
                    <a:pt x="9871" y="5656"/>
                    <a:pt x="10002" y="5656"/>
                  </a:cubicBezTo>
                  <a:cubicBezTo>
                    <a:pt x="10049" y="5656"/>
                    <a:pt x="10085" y="5656"/>
                    <a:pt x="10121" y="5632"/>
                  </a:cubicBezTo>
                  <a:cubicBezTo>
                    <a:pt x="10299" y="5585"/>
                    <a:pt x="10442" y="5454"/>
                    <a:pt x="10502" y="5287"/>
                  </a:cubicBezTo>
                  <a:cubicBezTo>
                    <a:pt x="10585" y="4977"/>
                    <a:pt x="10704" y="4442"/>
                    <a:pt x="10692" y="3656"/>
                  </a:cubicBezTo>
                  <a:cubicBezTo>
                    <a:pt x="10680" y="2882"/>
                    <a:pt x="10918" y="2751"/>
                    <a:pt x="10942" y="2727"/>
                  </a:cubicBezTo>
                  <a:cubicBezTo>
                    <a:pt x="10990" y="2727"/>
                    <a:pt x="11014" y="2703"/>
                    <a:pt x="11049" y="2680"/>
                  </a:cubicBezTo>
                  <a:cubicBezTo>
                    <a:pt x="11002" y="2644"/>
                    <a:pt x="11014" y="2596"/>
                    <a:pt x="11002" y="2537"/>
                  </a:cubicBezTo>
                  <a:cubicBezTo>
                    <a:pt x="11002" y="2513"/>
                    <a:pt x="10871" y="1906"/>
                    <a:pt x="10537" y="1287"/>
                  </a:cubicBezTo>
                  <a:cubicBezTo>
                    <a:pt x="10097" y="441"/>
                    <a:pt x="9490" y="1"/>
                    <a:pt x="8787" y="1"/>
                  </a:cubicBezTo>
                  <a:cubicBezTo>
                    <a:pt x="8263" y="1"/>
                    <a:pt x="7597" y="310"/>
                    <a:pt x="7525" y="358"/>
                  </a:cubicBezTo>
                  <a:cubicBezTo>
                    <a:pt x="7410" y="398"/>
                    <a:pt x="7314" y="415"/>
                    <a:pt x="7221" y="415"/>
                  </a:cubicBezTo>
                  <a:cubicBezTo>
                    <a:pt x="7093" y="415"/>
                    <a:pt x="6970" y="382"/>
                    <a:pt x="6811" y="334"/>
                  </a:cubicBezTo>
                  <a:cubicBezTo>
                    <a:pt x="6537" y="263"/>
                    <a:pt x="6156" y="155"/>
                    <a:pt x="5513" y="155"/>
                  </a:cubicBezTo>
                  <a:cubicBezTo>
                    <a:pt x="4870" y="155"/>
                    <a:pt x="4489" y="263"/>
                    <a:pt x="4215" y="334"/>
                  </a:cubicBezTo>
                  <a:cubicBezTo>
                    <a:pt x="4049" y="382"/>
                    <a:pt x="3932" y="415"/>
                    <a:pt x="3806" y="415"/>
                  </a:cubicBezTo>
                  <a:cubicBezTo>
                    <a:pt x="3716" y="415"/>
                    <a:pt x="3621" y="398"/>
                    <a:pt x="3501" y="358"/>
                  </a:cubicBezTo>
                  <a:cubicBezTo>
                    <a:pt x="3429" y="310"/>
                    <a:pt x="2763" y="1"/>
                    <a:pt x="2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664;p68"/>
          <p:cNvGrpSpPr/>
          <p:nvPr/>
        </p:nvGrpSpPr>
        <p:grpSpPr>
          <a:xfrm>
            <a:off x="6235823" y="1004817"/>
            <a:ext cx="422921" cy="410987"/>
            <a:chOff x="2512749" y="1965042"/>
            <a:chExt cx="333024" cy="352896"/>
          </a:xfrm>
          <a:solidFill>
            <a:schemeClr val="tx1"/>
          </a:solidFill>
        </p:grpSpPr>
        <p:sp>
          <p:nvSpPr>
            <p:cNvPr id="28" name="Google Shape;11665;p68"/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66;p68"/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67;p68"/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68;p68"/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69;p68"/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204659" y="1378842"/>
            <a:ext cx="3906331" cy="233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indent="266700"/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OrderShipped</a:t>
            </a:r>
            <a:endParaRPr lang="en-Z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Z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BinPackId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RecipientName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Address;</a:t>
            </a:r>
            <a:endParaRPr lang="en-Z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ContactNumber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EmailAddress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UserToken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087900" y="2244345"/>
            <a:ext cx="805399" cy="540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04659" y="1378842"/>
            <a:ext cx="3906331" cy="233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indent="266700"/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OrderShipped</a:t>
            </a:r>
            <a:endParaRPr lang="en-Z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Z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BinPackId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RecipientName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ZA" sz="1100" dirty="0">
                <a:solidFill>
                  <a:srgbClr val="4EC9B0"/>
                </a:solidFill>
                <a:latin typeface="Consolas" panose="020B0609020204030204" pitchFamily="49" charset="0"/>
              </a:rPr>
              <a:t>Sensitive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string 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Address;</a:t>
            </a:r>
          </a:p>
          <a:p>
            <a:pPr indent="266700"/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ZA" sz="1100" dirty="0">
                <a:solidFill>
                  <a:srgbClr val="4EC9B0"/>
                </a:solidFill>
                <a:latin typeface="Consolas" panose="020B0609020204030204" pitchFamily="49" charset="0"/>
              </a:rPr>
              <a:t>Sensitive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ContactNumber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ZA" sz="1100" dirty="0">
                <a:solidFill>
                  <a:srgbClr val="4EC9B0"/>
                </a:solidFill>
                <a:latin typeface="Consolas" panose="020B0609020204030204" pitchFamily="49" charset="0"/>
              </a:rPr>
              <a:t>Sensitive</a:t>
            </a:r>
            <a:r>
              <a:rPr lang="en-Z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ZA" sz="11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string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EmailAddress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UserToken</a:t>
            </a:r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Picture Placeholder 3"/>
          <p:cNvSpPr>
            <a:spLocks noGrp="1"/>
          </p:cNvSpPr>
          <p:nvPr>
            <p:ph type="pic" idx="2"/>
          </p:nvPr>
        </p:nvSpPr>
        <p:spPr/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Rectangle 5"/>
          <p:cNvSpPr/>
          <p:nvPr/>
        </p:nvSpPr>
        <p:spPr>
          <a:xfrm>
            <a:off x="471226" y="1120896"/>
            <a:ext cx="8072524" cy="31313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>
                <a:solidFill>
                  <a:srgbClr val="4EC9B0"/>
                </a:solidFill>
                <a:latin typeface="Consolas" panose="020B0609020204030204" pitchFamily="49" charset="0"/>
              </a:rPr>
              <a:t>Task&lt;</a:t>
            </a:r>
            <a:r>
              <a:rPr lang="en-ZA" sz="1050" dirty="0" err="1">
                <a:solidFill>
                  <a:srgbClr val="4EC9B0"/>
                </a:solidFill>
                <a:latin typeface="Consolas" panose="020B0609020204030204" pitchFamily="49" charset="0"/>
              </a:rPr>
              <a:t>TResponse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ZA" sz="1050" dirty="0">
                <a:solidFill>
                  <a:srgbClr val="4EC9B0"/>
                </a:solidFill>
                <a:latin typeface="Consolas" panose="020B0609020204030204" pitchFamily="49" charset="0"/>
              </a:rPr>
              <a:t>Handle(</a:t>
            </a:r>
            <a:r>
              <a:rPr lang="en-ZA" sz="1050" dirty="0" err="1">
                <a:solidFill>
                  <a:srgbClr val="4EC9B0"/>
                </a:solidFill>
                <a:latin typeface="Consolas" panose="020B0609020204030204" pitchFamily="49" charset="0"/>
              </a:rPr>
              <a:t>TRequest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request, </a:t>
            </a:r>
            <a:r>
              <a:rPr lang="en-ZA" sz="1050" dirty="0" err="1">
                <a:solidFill>
                  <a:srgbClr val="4EC9B0"/>
                </a:solidFill>
                <a:latin typeface="Consolas" panose="020B0609020204030204" pitchFamily="49" charset="0"/>
              </a:rPr>
              <a:t>RequestHandlerDelegate</a:t>
            </a:r>
            <a:r>
              <a:rPr lang="en-ZA" sz="1050" dirty="0">
                <a:solidFill>
                  <a:srgbClr val="4EC9B0"/>
                </a:solidFill>
                <a:latin typeface="Consolas" panose="020B0609020204030204" pitchFamily="49" charset="0"/>
              </a:rPr>
              <a:t>&lt;</a:t>
            </a:r>
            <a:r>
              <a:rPr lang="en-ZA" sz="1050" dirty="0" err="1">
                <a:solidFill>
                  <a:srgbClr val="4EC9B0"/>
                </a:solidFill>
                <a:latin typeface="Consolas" panose="020B0609020204030204" pitchFamily="49" charset="0"/>
              </a:rPr>
              <a:t>TResponse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&gt; next, 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…)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ZA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propertiesToEncrypt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property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(request).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GetProperties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          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ZA" sz="1050" dirty="0" err="1">
                <a:solidFill>
                  <a:srgbClr val="4EC9B0"/>
                </a:solidFill>
                <a:latin typeface="Consolas" panose="020B0609020204030204" pitchFamily="49" charset="0"/>
              </a:rPr>
              <a:t>EncryptedString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IsAssignableFrom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property.PropertyType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ZA" sz="105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Get from a vault somewhere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ZA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privateKey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request.PrivateKey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ZA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iv =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request.IV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ZA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ZA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property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propertiesToEncrypt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encryptedValue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EncryptString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property.GetValue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(request).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privateKey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, iv);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property.SetValue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(request,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Convert.ChangeType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encryptedValue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ZA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property.PropertyType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next;</a:t>
            </a:r>
          </a:p>
          <a:p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7879" y="2692190"/>
            <a:ext cx="7051296" cy="950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858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r="7454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4066070" y="1303675"/>
            <a:ext cx="4578656" cy="233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indent="266700"/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ShipOrder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BinPackId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RecipientName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ZA" sz="1050" dirty="0">
                <a:solidFill>
                  <a:srgbClr val="4EC9B0"/>
                </a:solidFill>
                <a:latin typeface="Consolas" panose="020B0609020204030204" pitchFamily="49" charset="0"/>
              </a:rPr>
              <a:t>Sensitive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(Roles=[</a:t>
            </a:r>
            <a:r>
              <a:rPr lang="en-ZA" sz="1050" dirty="0">
                <a:solidFill>
                  <a:srgbClr val="A31515"/>
                </a:solidFill>
                <a:latin typeface="Consolas" panose="020B0609020204030204" pitchFamily="49" charset="0"/>
              </a:rPr>
              <a:t>"Dispatch</a:t>
            </a:r>
            <a:r>
              <a:rPr lang="en-ZA" sz="105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])]</a:t>
            </a: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string 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Address;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ZA" sz="1050" dirty="0">
                <a:solidFill>
                  <a:srgbClr val="4EC9B0"/>
                </a:solidFill>
                <a:latin typeface="Consolas" panose="020B0609020204030204" pitchFamily="49" charset="0"/>
              </a:rPr>
              <a:t>Sensitive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(Roles=[</a:t>
            </a:r>
            <a:r>
              <a:rPr lang="en-ZA" sz="1050" dirty="0">
                <a:solidFill>
                  <a:srgbClr val="A31515"/>
                </a:solidFill>
                <a:latin typeface="Consolas" panose="020B0609020204030204" pitchFamily="49" charset="0"/>
              </a:rPr>
              <a:t>"Dispatch</a:t>
            </a:r>
            <a:r>
              <a:rPr lang="en-ZA" sz="105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])]</a:t>
            </a: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ContactNumber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ZA" sz="1050" dirty="0">
                <a:solidFill>
                  <a:srgbClr val="4EC9B0"/>
                </a:solidFill>
                <a:latin typeface="Consolas" panose="020B0609020204030204" pitchFamily="49" charset="0"/>
              </a:rPr>
              <a:t>Sensitive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(Roles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=[</a:t>
            </a:r>
            <a:r>
              <a:rPr lang="en-ZA" sz="105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"Dispatch"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ZA" sz="105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ZA" sz="105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CustomerServices</a:t>
            </a:r>
            <a:r>
              <a:rPr lang="en-ZA" sz="105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])]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string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EmailAddress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UserToken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21616" y="1541016"/>
            <a:ext cx="793749" cy="670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720033" y="2211734"/>
            <a:ext cx="793749" cy="670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5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27" y="1307100"/>
            <a:ext cx="5728529" cy="2529300"/>
          </a:xfrm>
        </p:spPr>
        <p:txBody>
          <a:bodyPr/>
          <a:lstStyle/>
          <a:p>
            <a:pPr algn="r">
              <a:tabLst>
                <a:tab pos="5110163" algn="l"/>
              </a:tabLst>
            </a:pPr>
            <a:r>
              <a:rPr lang="en-ZA" sz="2400" dirty="0" smtClean="0"/>
              <a:t>Make sure that </a:t>
            </a:r>
            <a:r>
              <a:rPr lang="en-ZA" sz="4000" dirty="0" smtClean="0"/>
              <a:t>sensitive</a:t>
            </a:r>
            <a:r>
              <a:rPr lang="en-ZA" sz="2400" dirty="0" smtClean="0"/>
              <a:t> data is only readable by those allowed</a:t>
            </a:r>
            <a:endParaRPr lang="en-ZA" sz="2400" dirty="0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943727" y="2103675"/>
            <a:ext cx="1032300" cy="74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4500" i="1" dirty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4</a:t>
            </a:r>
            <a:r>
              <a:rPr lang="en-ZA" sz="4500" i="1" dirty="0" smtClean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.</a:t>
            </a:r>
            <a:endParaRPr lang="en-ZA" sz="4500" i="1" dirty="0">
              <a:solidFill>
                <a:schemeClr val="tx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  <p:extLst>
      <p:ext uri="{BB962C8B-B14F-4D97-AF65-F5344CB8AC3E}">
        <p14:creationId xmlns:p14="http://schemas.microsoft.com/office/powerpoint/2010/main" val="296837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9" y="93419"/>
            <a:ext cx="7135736" cy="4936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89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292789" y="763304"/>
            <a:ext cx="4670219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lt1"/>
                </a:solidFill>
              </a:rPr>
              <a:t>Token Expiration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65" name="Google Shape;265;p32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266" name="Google Shape;266;p32"/>
            <p:cNvSpPr/>
            <p:nvPr/>
          </p:nvSpPr>
          <p:spPr>
            <a:xfrm rot="-5400000" flipH="1">
              <a:off x="4609563" y="51040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67" name="Google Shape;267;p32"/>
            <p:cNvCxnSpPr>
              <a:stCxn id="266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" name="Google Shape;268;p32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269" name="Google Shape;269;p32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70" name="Google Shape;270;p32"/>
            <p:cNvCxnSpPr>
              <a:stCxn id="269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941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32517" y="2119681"/>
            <a:ext cx="122330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ounded Rectangle 8"/>
          <p:cNvSpPr/>
          <p:nvPr/>
        </p:nvSpPr>
        <p:spPr>
          <a:xfrm>
            <a:off x="3631961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68006" y="2119681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3154680" y="1303675"/>
            <a:ext cx="5592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Token expiration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000732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418833" y="4166387"/>
            <a:ext cx="2524132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410052" y="3001321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10910" y="3163404"/>
            <a:ext cx="860741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4014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4014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oogle Shape;8807;p63"/>
          <p:cNvGrpSpPr/>
          <p:nvPr/>
        </p:nvGrpSpPr>
        <p:grpSpPr>
          <a:xfrm>
            <a:off x="3575689" y="2663629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4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807;p63"/>
          <p:cNvGrpSpPr/>
          <p:nvPr/>
        </p:nvGrpSpPr>
        <p:grpSpPr>
          <a:xfrm>
            <a:off x="4031139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6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8807;p63"/>
          <p:cNvGrpSpPr/>
          <p:nvPr/>
        </p:nvGrpSpPr>
        <p:grpSpPr>
          <a:xfrm>
            <a:off x="4484467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71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8807;p63"/>
          <p:cNvGrpSpPr/>
          <p:nvPr/>
        </p:nvGrpSpPr>
        <p:grpSpPr>
          <a:xfrm>
            <a:off x="5164459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79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807;p63"/>
          <p:cNvGrpSpPr/>
          <p:nvPr/>
        </p:nvGrpSpPr>
        <p:grpSpPr>
          <a:xfrm>
            <a:off x="5391123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87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8807;p63"/>
          <p:cNvGrpSpPr/>
          <p:nvPr/>
        </p:nvGrpSpPr>
        <p:grpSpPr>
          <a:xfrm>
            <a:off x="5617786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0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8807;p63"/>
          <p:cNvGrpSpPr/>
          <p:nvPr/>
        </p:nvGrpSpPr>
        <p:grpSpPr>
          <a:xfrm>
            <a:off x="4711131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11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8807;p63"/>
          <p:cNvGrpSpPr/>
          <p:nvPr/>
        </p:nvGrpSpPr>
        <p:grpSpPr>
          <a:xfrm>
            <a:off x="4937795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19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8807;p63"/>
          <p:cNvGrpSpPr/>
          <p:nvPr/>
        </p:nvGrpSpPr>
        <p:grpSpPr>
          <a:xfrm>
            <a:off x="3804475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27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8807;p63"/>
          <p:cNvGrpSpPr/>
          <p:nvPr/>
        </p:nvGrpSpPr>
        <p:grpSpPr>
          <a:xfrm>
            <a:off x="4257803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35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8807;p63"/>
          <p:cNvGrpSpPr/>
          <p:nvPr/>
        </p:nvGrpSpPr>
        <p:grpSpPr>
          <a:xfrm>
            <a:off x="3576694" y="2670692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4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2479;p69"/>
          <p:cNvGrpSpPr/>
          <p:nvPr/>
        </p:nvGrpSpPr>
        <p:grpSpPr>
          <a:xfrm>
            <a:off x="6580625" y="2576599"/>
            <a:ext cx="740837" cy="816493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151" name="Google Shape;12480;p6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81;p6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82;p6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83;p6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&quot;No&quot; Symbol 1"/>
          <p:cNvSpPr/>
          <p:nvPr/>
        </p:nvSpPr>
        <p:spPr>
          <a:xfrm>
            <a:off x="6361417" y="2397739"/>
            <a:ext cx="1179253" cy="1174212"/>
          </a:xfrm>
          <a:prstGeom prst="noSmoking">
            <a:avLst>
              <a:gd name="adj" fmla="val 586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24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34568E-6 L 8.33333E-7 0.00031 C 0.00069 0.08611 0.00052 0.02901 8.33333E-7 0.15061 C -0.00035 0.28487 0.00052 0.23426 -0.00035 0.29382 C 0.00035 0.31574 -0.0007 0.30185 0.01111 0.30247 L 0.04722 0.3037 C 0.0592 0.31049 0.05052 0.30586 0.07951 0.3037 C 0.08003 0.3037 0.08038 0.30247 0.0809 0.30247 C 0.08299 0.30185 0.08524 0.30154 0.08733 0.30123 C 0.09826 0.29506 0.0901 0.29938 0.11562 0.30123 C 0.1184 0.30154 0.12101 0.30216 0.12361 0.30247 C 0.12587 0.30555 0.12517 0.30494 0.12986 0.30494 C 0.13628 0.30494 0.14253 0.30401 0.14896 0.3037 C 0.15295 0.30061 0.14792 0.30432 0.1559 0.30123 C 0.15746 0.30061 0.15885 0.29907 0.16042 0.29876 L 0.16441 0.29753 C 0.16892 0.24537 0.16441 0.29876 0.1651 0.14074 C 0.1651 0.13889 0.16528 0.13734 0.16528 0.1358 C 0.16545 0.13364 0.16562 0.13148 0.16562 0.12963 C 0.16649 0.10802 0.16562 0.125 0.16632 0.11111 C 0.16632 0.09629 0.16615 0.08148 0.16597 0.06666 C 0.16597 0.06389 0.1658 0.06173 0.16562 0.05926 C 0.16545 0.05061 0.16545 0.04197 0.16528 0.03333 C 0.16528 0.02623 0.1651 0.01234 0.1651 0.01265 " pathEditMode="relative" rAng="0" ptsTypes="AAAAAAAAAAAAAAAAAAAAAAAA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1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00156 0.29383 " pathEditMode="relative" rAng="0" ptsTypes="AA">
                                      <p:cBhvr>
                                        <p:cTn id="53" dur="6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Three </a:t>
            </a:r>
            <a:r>
              <a:rPr lang="en" dirty="0" smtClean="0"/>
              <a:t>options for JWT expiry:</a:t>
            </a:r>
            <a:endParaRPr dirty="0"/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4"/>
          </p:nvPr>
        </p:nvSpPr>
        <p:spPr>
          <a:xfrm>
            <a:off x="837675" y="2391925"/>
            <a:ext cx="2375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Forward identity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5"/>
          </p:nvPr>
        </p:nvSpPr>
        <p:spPr>
          <a:xfrm>
            <a:off x="3384452" y="2694712"/>
            <a:ext cx="2375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Custom data structure</a:t>
            </a:r>
            <a:endParaRPr dirty="0"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1"/>
          </p:nvPr>
        </p:nvSpPr>
        <p:spPr>
          <a:xfrm>
            <a:off x="837675" y="2921900"/>
            <a:ext cx="23751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36"/>
          <p:cNvSpPr txBox="1">
            <a:spLocks noGrp="1"/>
          </p:cNvSpPr>
          <p:nvPr>
            <p:ph type="subTitle" idx="2"/>
          </p:nvPr>
        </p:nvSpPr>
        <p:spPr>
          <a:xfrm>
            <a:off x="3384452" y="2921900"/>
            <a:ext cx="23751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3"/>
          </p:nvPr>
        </p:nvSpPr>
        <p:spPr>
          <a:xfrm>
            <a:off x="5931175" y="2921901"/>
            <a:ext cx="23751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*</a:t>
            </a:r>
            <a:r>
              <a:rPr lang="en-ZA" dirty="0" smtClean="0"/>
              <a:t>or token refresh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6"/>
          </p:nvPr>
        </p:nvSpPr>
        <p:spPr>
          <a:xfrm>
            <a:off x="5931175" y="2391925"/>
            <a:ext cx="2375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Token exchange</a:t>
            </a:r>
            <a:endParaRPr dirty="0"/>
          </a:p>
        </p:txBody>
      </p:sp>
      <p:sp>
        <p:nvSpPr>
          <p:cNvPr id="332" name="Google Shape;332;p36"/>
          <p:cNvSpPr/>
          <p:nvPr/>
        </p:nvSpPr>
        <p:spPr>
          <a:xfrm>
            <a:off x="1648425" y="1457452"/>
            <a:ext cx="753600" cy="753600"/>
          </a:xfrm>
          <a:prstGeom prst="roundRect">
            <a:avLst>
              <a:gd name="adj" fmla="val 2452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4195202" y="1457452"/>
            <a:ext cx="753600" cy="753600"/>
          </a:xfrm>
          <a:prstGeom prst="roundRect">
            <a:avLst>
              <a:gd name="adj" fmla="val 2452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6741925" y="1457452"/>
            <a:ext cx="753600" cy="753600"/>
          </a:xfrm>
          <a:prstGeom prst="roundRect">
            <a:avLst>
              <a:gd name="adj" fmla="val 2452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47" name="Google Shape;8954;p63"/>
          <p:cNvGrpSpPr/>
          <p:nvPr/>
        </p:nvGrpSpPr>
        <p:grpSpPr>
          <a:xfrm rot="2700000">
            <a:off x="1793272" y="1602246"/>
            <a:ext cx="463906" cy="464013"/>
            <a:chOff x="775325" y="4143525"/>
            <a:chExt cx="468776" cy="468884"/>
          </a:xfrm>
          <a:solidFill>
            <a:schemeClr val="tx1"/>
          </a:solidFill>
        </p:grpSpPr>
        <p:sp>
          <p:nvSpPr>
            <p:cNvPr id="48" name="Google Shape;8955;p63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56;p63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57;p63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58;p63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8717;p63"/>
          <p:cNvSpPr/>
          <p:nvPr/>
        </p:nvSpPr>
        <p:spPr>
          <a:xfrm>
            <a:off x="4359168" y="1621438"/>
            <a:ext cx="425668" cy="425628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9475;p65"/>
          <p:cNvGrpSpPr/>
          <p:nvPr/>
        </p:nvGrpSpPr>
        <p:grpSpPr>
          <a:xfrm>
            <a:off x="6915507" y="1612942"/>
            <a:ext cx="406436" cy="442621"/>
            <a:chOff x="6675256" y="1516169"/>
            <a:chExt cx="327823" cy="357009"/>
          </a:xfrm>
          <a:solidFill>
            <a:schemeClr val="tx1"/>
          </a:solidFill>
        </p:grpSpPr>
        <p:sp>
          <p:nvSpPr>
            <p:cNvPr id="55" name="Google Shape;9476;p65"/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77;p65"/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78;p65"/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79;p65"/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80;p65"/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81;p65"/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82;p65"/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83;p65"/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84;p65"/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4488890"/>
            <a:ext cx="9144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700" dirty="0"/>
              <a:t>https://cheatsheetseries.owasp.org/cheatsheets/Microservices_Security_Cheat_Sheet.html#identity-propagation-existing-patterns</a:t>
            </a:r>
          </a:p>
        </p:txBody>
      </p:sp>
    </p:spTree>
    <p:extLst>
      <p:ext uri="{BB962C8B-B14F-4D97-AF65-F5344CB8AC3E}">
        <p14:creationId xmlns:p14="http://schemas.microsoft.com/office/powerpoint/2010/main" val="16111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32517" y="2119681"/>
            <a:ext cx="122330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ounded Rectangle 8"/>
          <p:cNvSpPr/>
          <p:nvPr/>
        </p:nvSpPr>
        <p:spPr>
          <a:xfrm>
            <a:off x="3631961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68006" y="2119681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3154680" y="1303675"/>
            <a:ext cx="5592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Forwarding identity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000732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418833" y="4166387"/>
            <a:ext cx="2524132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410052" y="3001321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10910" y="3163404"/>
            <a:ext cx="860741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4014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4014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Google Shape;8807;p63"/>
          <p:cNvGrpSpPr/>
          <p:nvPr/>
        </p:nvGrpSpPr>
        <p:grpSpPr>
          <a:xfrm>
            <a:off x="3576694" y="2670692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4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2479;p69"/>
          <p:cNvGrpSpPr/>
          <p:nvPr/>
        </p:nvGrpSpPr>
        <p:grpSpPr>
          <a:xfrm>
            <a:off x="3266221" y="2053193"/>
            <a:ext cx="321037" cy="353822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161" name="Google Shape;12480;p6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81;p6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82;p6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83;p6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81" y="2230104"/>
            <a:ext cx="944584" cy="1368456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9" idx="1"/>
            <a:endCxn id="58" idx="3"/>
          </p:cNvCxnSpPr>
          <p:nvPr/>
        </p:nvCxnSpPr>
        <p:spPr>
          <a:xfrm flipH="1">
            <a:off x="6011145" y="2914332"/>
            <a:ext cx="1301936" cy="614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oogle Shape;12479;p69"/>
          <p:cNvGrpSpPr/>
          <p:nvPr/>
        </p:nvGrpSpPr>
        <p:grpSpPr>
          <a:xfrm>
            <a:off x="3751686" y="2613801"/>
            <a:ext cx="192413" cy="212062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68" name="Google Shape;12480;p6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81;p6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82;p6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83;p6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Rectangle 57"/>
          <p:cNvSpPr/>
          <p:nvPr/>
        </p:nvSpPr>
        <p:spPr>
          <a:xfrm>
            <a:off x="2675882" y="2102987"/>
            <a:ext cx="3335263" cy="17455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indent="266700"/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ChargeCreditCard</a:t>
            </a:r>
            <a:endParaRPr lang="en-Z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indent="266700"/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public string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CreditCardNumber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public string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CVV;</a:t>
            </a:r>
          </a:p>
          <a:p>
            <a:pPr indent="266700"/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public string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ExpiryDate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public string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CardHolderName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ZA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Z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38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32517" y="2119681"/>
            <a:ext cx="122330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ounded Rectangle 8"/>
          <p:cNvSpPr/>
          <p:nvPr/>
        </p:nvSpPr>
        <p:spPr>
          <a:xfrm>
            <a:off x="3631961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68006" y="2119681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3154680" y="1303675"/>
            <a:ext cx="5592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Custom data structure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000732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418833" y="4166387"/>
            <a:ext cx="2524132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410052" y="3001321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10910" y="3163404"/>
            <a:ext cx="860741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4014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4014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Google Shape;8807;p63"/>
          <p:cNvGrpSpPr/>
          <p:nvPr/>
        </p:nvGrpSpPr>
        <p:grpSpPr>
          <a:xfrm>
            <a:off x="3576694" y="2670692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4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2479;p69"/>
          <p:cNvGrpSpPr/>
          <p:nvPr/>
        </p:nvGrpSpPr>
        <p:grpSpPr>
          <a:xfrm>
            <a:off x="3266221" y="2053193"/>
            <a:ext cx="321037" cy="353822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161" name="Google Shape;12480;p6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81;p6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82;p6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83;p6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922;p66"/>
          <p:cNvGrpSpPr/>
          <p:nvPr/>
        </p:nvGrpSpPr>
        <p:grpSpPr>
          <a:xfrm>
            <a:off x="3742093" y="2557329"/>
            <a:ext cx="249027" cy="330731"/>
            <a:chOff x="4903389" y="1500214"/>
            <a:chExt cx="267854" cy="355735"/>
          </a:xfrm>
          <a:solidFill>
            <a:schemeClr val="bg1">
              <a:lumMod val="25000"/>
            </a:schemeClr>
          </a:solidFill>
        </p:grpSpPr>
        <p:sp>
          <p:nvSpPr>
            <p:cNvPr id="50" name="Google Shape;10923;p66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24;p66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925;p66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26;p66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27;p66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Rectangle 57"/>
          <p:cNvSpPr/>
          <p:nvPr/>
        </p:nvSpPr>
        <p:spPr>
          <a:xfrm>
            <a:off x="3592598" y="1991118"/>
            <a:ext cx="2976495" cy="17455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indent="266700"/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UserIdentity</a:t>
            </a:r>
            <a:endParaRPr lang="en-Z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Z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ZA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ZA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[] Claims;</a:t>
            </a:r>
          </a:p>
          <a:p>
            <a:pPr indent="266700"/>
            <a:r>
              <a:rPr lang="en-ZA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ZA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ZA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[] Hash;</a:t>
            </a:r>
            <a:endParaRPr lang="en-Z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81" y="2230104"/>
            <a:ext cx="944584" cy="13684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>
            <a:off x="6569093" y="2914332"/>
            <a:ext cx="743988" cy="869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23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>
            <a:spLocks noGrp="1"/>
          </p:cNvSpPr>
          <p:nvPr>
            <p:ph type="subTitle" idx="4"/>
          </p:nvPr>
        </p:nvSpPr>
        <p:spPr>
          <a:xfrm>
            <a:off x="4870333" y="1731660"/>
            <a:ext cx="315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Covering</a:t>
            </a:r>
            <a:endParaRPr dirty="0"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1"/>
          </p:nvPr>
        </p:nvSpPr>
        <p:spPr>
          <a:xfrm>
            <a:off x="4870333" y="2296454"/>
            <a:ext cx="3153900" cy="228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Tracking Identity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Basics of Zero-Trust in messaging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Personalization of data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Token expiration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How versioning affects security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Cat memes</a:t>
            </a:r>
          </a:p>
        </p:txBody>
      </p:sp>
      <p:sp>
        <p:nvSpPr>
          <p:cNvPr id="303" name="Google Shape;303;p35"/>
          <p:cNvSpPr txBox="1">
            <a:spLocks noGrp="1"/>
          </p:cNvSpPr>
          <p:nvPr>
            <p:ph type="subTitle" idx="2"/>
          </p:nvPr>
        </p:nvSpPr>
        <p:spPr>
          <a:xfrm>
            <a:off x="1129049" y="2296454"/>
            <a:ext cx="3153900" cy="228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Authentication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End-to-end TLS encryption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Token exchanges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Securing databases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mtClean="0"/>
              <a:t>Front-end security</a:t>
            </a:r>
            <a:endParaRPr dirty="0"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3"/>
          </p:nvPr>
        </p:nvSpPr>
        <p:spPr>
          <a:xfrm>
            <a:off x="1129049" y="1731660"/>
            <a:ext cx="315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covering</a:t>
            </a:r>
            <a:endParaRPr dirty="0"/>
          </a:p>
        </p:txBody>
      </p:sp>
      <p:sp>
        <p:nvSpPr>
          <p:cNvPr id="305" name="Google Shape;305;p35"/>
          <p:cNvSpPr/>
          <p:nvPr/>
        </p:nvSpPr>
        <p:spPr>
          <a:xfrm>
            <a:off x="2329199" y="833510"/>
            <a:ext cx="753600" cy="753600"/>
          </a:xfrm>
          <a:prstGeom prst="roundRect">
            <a:avLst>
              <a:gd name="adj" fmla="val 2452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6070483" y="833510"/>
            <a:ext cx="753600" cy="753600"/>
          </a:xfrm>
          <a:prstGeom prst="roundRect">
            <a:avLst>
              <a:gd name="adj" fmla="val 2452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3" name="Google Shape;11677;p68"/>
          <p:cNvGrpSpPr/>
          <p:nvPr/>
        </p:nvGrpSpPr>
        <p:grpSpPr>
          <a:xfrm>
            <a:off x="2475143" y="1004817"/>
            <a:ext cx="461712" cy="410987"/>
            <a:chOff x="3052237" y="2003570"/>
            <a:chExt cx="353600" cy="314752"/>
          </a:xfrm>
          <a:solidFill>
            <a:schemeClr val="tx1"/>
          </a:solidFill>
        </p:grpSpPr>
        <p:sp>
          <p:nvSpPr>
            <p:cNvPr id="24" name="Google Shape;11678;p68"/>
            <p:cNvSpPr/>
            <p:nvPr/>
          </p:nvSpPr>
          <p:spPr>
            <a:xfrm>
              <a:off x="3261773" y="2108338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68"/>
                    <a:pt x="1489" y="549"/>
                    <a:pt x="1453" y="441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1" y="632"/>
                    <a:pt x="1215" y="691"/>
                    <a:pt x="1215" y="775"/>
                  </a:cubicBezTo>
                  <a:lnTo>
                    <a:pt x="1215" y="1108"/>
                  </a:lnTo>
                  <a:cubicBezTo>
                    <a:pt x="1215" y="1346"/>
                    <a:pt x="1013" y="1561"/>
                    <a:pt x="763" y="1561"/>
                  </a:cubicBezTo>
                  <a:cubicBezTo>
                    <a:pt x="525" y="1561"/>
                    <a:pt x="322" y="1370"/>
                    <a:pt x="322" y="1108"/>
                  </a:cubicBezTo>
                  <a:lnTo>
                    <a:pt x="322" y="775"/>
                  </a:lnTo>
                  <a:cubicBezTo>
                    <a:pt x="322" y="537"/>
                    <a:pt x="513" y="322"/>
                    <a:pt x="763" y="322"/>
                  </a:cubicBezTo>
                  <a:cubicBezTo>
                    <a:pt x="858" y="322"/>
                    <a:pt x="930" y="251"/>
                    <a:pt x="930" y="156"/>
                  </a:cubicBezTo>
                  <a:cubicBezTo>
                    <a:pt x="930" y="72"/>
                    <a:pt x="858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79;p68"/>
            <p:cNvSpPr/>
            <p:nvPr/>
          </p:nvSpPr>
          <p:spPr>
            <a:xfrm>
              <a:off x="3146349" y="2108338"/>
              <a:ext cx="48416" cy="59488"/>
            </a:xfrm>
            <a:custGeom>
              <a:avLst/>
              <a:gdLst/>
              <a:ahLst/>
              <a:cxnLst/>
              <a:rect l="l" t="t" r="r" b="b"/>
              <a:pathLst>
                <a:path w="1513" h="1859" extrusionOk="0">
                  <a:moveTo>
                    <a:pt x="750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34" y="1858"/>
                    <a:pt x="750" y="1858"/>
                  </a:cubicBezTo>
                  <a:cubicBezTo>
                    <a:pt x="1167" y="1858"/>
                    <a:pt x="1512" y="1513"/>
                    <a:pt x="1512" y="1096"/>
                  </a:cubicBezTo>
                  <a:lnTo>
                    <a:pt x="1512" y="751"/>
                  </a:lnTo>
                  <a:cubicBezTo>
                    <a:pt x="1512" y="668"/>
                    <a:pt x="1489" y="549"/>
                    <a:pt x="1441" y="441"/>
                  </a:cubicBezTo>
                  <a:cubicBezTo>
                    <a:pt x="1407" y="390"/>
                    <a:pt x="1354" y="351"/>
                    <a:pt x="1296" y="351"/>
                  </a:cubicBezTo>
                  <a:cubicBezTo>
                    <a:pt x="1273" y="351"/>
                    <a:pt x="1250" y="357"/>
                    <a:pt x="1227" y="370"/>
                  </a:cubicBezTo>
                  <a:cubicBezTo>
                    <a:pt x="1155" y="418"/>
                    <a:pt x="1108" y="501"/>
                    <a:pt x="1155" y="572"/>
                  </a:cubicBezTo>
                  <a:cubicBezTo>
                    <a:pt x="1191" y="632"/>
                    <a:pt x="1203" y="691"/>
                    <a:pt x="1203" y="775"/>
                  </a:cubicBezTo>
                  <a:lnTo>
                    <a:pt x="1203" y="1108"/>
                  </a:lnTo>
                  <a:cubicBezTo>
                    <a:pt x="1203" y="1346"/>
                    <a:pt x="1012" y="1561"/>
                    <a:pt x="750" y="1561"/>
                  </a:cubicBezTo>
                  <a:cubicBezTo>
                    <a:pt x="512" y="1561"/>
                    <a:pt x="310" y="1370"/>
                    <a:pt x="310" y="1108"/>
                  </a:cubicBezTo>
                  <a:lnTo>
                    <a:pt x="310" y="775"/>
                  </a:lnTo>
                  <a:cubicBezTo>
                    <a:pt x="310" y="537"/>
                    <a:pt x="500" y="322"/>
                    <a:pt x="750" y="322"/>
                  </a:cubicBezTo>
                  <a:cubicBezTo>
                    <a:pt x="846" y="322"/>
                    <a:pt x="917" y="251"/>
                    <a:pt x="917" y="156"/>
                  </a:cubicBezTo>
                  <a:cubicBezTo>
                    <a:pt x="917" y="72"/>
                    <a:pt x="846" y="1"/>
                    <a:pt x="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80;p68"/>
            <p:cNvSpPr/>
            <p:nvPr/>
          </p:nvSpPr>
          <p:spPr>
            <a:xfrm>
              <a:off x="3052237" y="2003570"/>
              <a:ext cx="353600" cy="314752"/>
            </a:xfrm>
            <a:custGeom>
              <a:avLst/>
              <a:gdLst/>
              <a:ahLst/>
              <a:cxnLst/>
              <a:rect l="l" t="t" r="r" b="b"/>
              <a:pathLst>
                <a:path w="11050" h="9836" extrusionOk="0">
                  <a:moveTo>
                    <a:pt x="2227" y="334"/>
                  </a:moveTo>
                  <a:cubicBezTo>
                    <a:pt x="2477" y="334"/>
                    <a:pt x="2786" y="429"/>
                    <a:pt x="3013" y="513"/>
                  </a:cubicBezTo>
                  <a:cubicBezTo>
                    <a:pt x="2144" y="989"/>
                    <a:pt x="2013" y="2049"/>
                    <a:pt x="1882" y="3061"/>
                  </a:cubicBezTo>
                  <a:cubicBezTo>
                    <a:pt x="1786" y="3894"/>
                    <a:pt x="1667" y="4763"/>
                    <a:pt x="1179" y="5275"/>
                  </a:cubicBezTo>
                  <a:cubicBezTo>
                    <a:pt x="1138" y="5316"/>
                    <a:pt x="1091" y="5329"/>
                    <a:pt x="1054" y="5329"/>
                  </a:cubicBezTo>
                  <a:cubicBezTo>
                    <a:pt x="1038" y="5329"/>
                    <a:pt x="1023" y="5326"/>
                    <a:pt x="1012" y="5323"/>
                  </a:cubicBezTo>
                  <a:cubicBezTo>
                    <a:pt x="953" y="5311"/>
                    <a:pt x="893" y="5263"/>
                    <a:pt x="881" y="5204"/>
                  </a:cubicBezTo>
                  <a:cubicBezTo>
                    <a:pt x="798" y="4906"/>
                    <a:pt x="691" y="4418"/>
                    <a:pt x="703" y="3668"/>
                  </a:cubicBezTo>
                  <a:cubicBezTo>
                    <a:pt x="715" y="2918"/>
                    <a:pt x="512" y="2620"/>
                    <a:pt x="346" y="2513"/>
                  </a:cubicBezTo>
                  <a:cubicBezTo>
                    <a:pt x="465" y="2037"/>
                    <a:pt x="1012" y="334"/>
                    <a:pt x="2227" y="334"/>
                  </a:cubicBezTo>
                  <a:close/>
                  <a:moveTo>
                    <a:pt x="5513" y="5847"/>
                  </a:moveTo>
                  <a:cubicBezTo>
                    <a:pt x="5977" y="5847"/>
                    <a:pt x="6370" y="6085"/>
                    <a:pt x="6370" y="6382"/>
                  </a:cubicBezTo>
                  <a:cubicBezTo>
                    <a:pt x="6370" y="6632"/>
                    <a:pt x="6001" y="6811"/>
                    <a:pt x="5739" y="6930"/>
                  </a:cubicBezTo>
                  <a:lnTo>
                    <a:pt x="5715" y="6930"/>
                  </a:lnTo>
                  <a:cubicBezTo>
                    <a:pt x="5650" y="6960"/>
                    <a:pt x="5576" y="6975"/>
                    <a:pt x="5501" y="6975"/>
                  </a:cubicBezTo>
                  <a:cubicBezTo>
                    <a:pt x="5427" y="6975"/>
                    <a:pt x="5352" y="6960"/>
                    <a:pt x="5287" y="6930"/>
                  </a:cubicBezTo>
                  <a:lnTo>
                    <a:pt x="5275" y="6930"/>
                  </a:lnTo>
                  <a:cubicBezTo>
                    <a:pt x="5001" y="6811"/>
                    <a:pt x="4632" y="6632"/>
                    <a:pt x="4632" y="6382"/>
                  </a:cubicBezTo>
                  <a:cubicBezTo>
                    <a:pt x="4632" y="6097"/>
                    <a:pt x="5037" y="5847"/>
                    <a:pt x="5513" y="5847"/>
                  </a:cubicBezTo>
                  <a:close/>
                  <a:moveTo>
                    <a:pt x="8847" y="298"/>
                  </a:moveTo>
                  <a:cubicBezTo>
                    <a:pt x="10061" y="298"/>
                    <a:pt x="10597" y="1989"/>
                    <a:pt x="10716" y="2465"/>
                  </a:cubicBezTo>
                  <a:cubicBezTo>
                    <a:pt x="10502" y="2620"/>
                    <a:pt x="10276" y="2918"/>
                    <a:pt x="10287" y="3656"/>
                  </a:cubicBezTo>
                  <a:cubicBezTo>
                    <a:pt x="10299" y="4406"/>
                    <a:pt x="10204" y="4894"/>
                    <a:pt x="10109" y="5192"/>
                  </a:cubicBezTo>
                  <a:cubicBezTo>
                    <a:pt x="10097" y="5251"/>
                    <a:pt x="10037" y="5299"/>
                    <a:pt x="9978" y="5311"/>
                  </a:cubicBezTo>
                  <a:cubicBezTo>
                    <a:pt x="9968" y="5311"/>
                    <a:pt x="9955" y="5312"/>
                    <a:pt x="9940" y="5312"/>
                  </a:cubicBezTo>
                  <a:cubicBezTo>
                    <a:pt x="9902" y="5312"/>
                    <a:pt x="9854" y="5306"/>
                    <a:pt x="9811" y="5263"/>
                  </a:cubicBezTo>
                  <a:cubicBezTo>
                    <a:pt x="9311" y="4739"/>
                    <a:pt x="9204" y="3882"/>
                    <a:pt x="9097" y="3049"/>
                  </a:cubicBezTo>
                  <a:cubicBezTo>
                    <a:pt x="9025" y="2501"/>
                    <a:pt x="8966" y="1918"/>
                    <a:pt x="8763" y="1441"/>
                  </a:cubicBezTo>
                  <a:cubicBezTo>
                    <a:pt x="8745" y="1369"/>
                    <a:pt x="8678" y="1337"/>
                    <a:pt x="8616" y="1337"/>
                  </a:cubicBezTo>
                  <a:cubicBezTo>
                    <a:pt x="8597" y="1337"/>
                    <a:pt x="8578" y="1340"/>
                    <a:pt x="8561" y="1346"/>
                  </a:cubicBezTo>
                  <a:cubicBezTo>
                    <a:pt x="8466" y="1382"/>
                    <a:pt x="8442" y="1489"/>
                    <a:pt x="8466" y="1560"/>
                  </a:cubicBezTo>
                  <a:cubicBezTo>
                    <a:pt x="8656" y="1989"/>
                    <a:pt x="8716" y="2525"/>
                    <a:pt x="8787" y="3072"/>
                  </a:cubicBezTo>
                  <a:cubicBezTo>
                    <a:pt x="8871" y="3787"/>
                    <a:pt x="8966" y="4513"/>
                    <a:pt x="9311" y="5097"/>
                  </a:cubicBezTo>
                  <a:cubicBezTo>
                    <a:pt x="9228" y="5739"/>
                    <a:pt x="8966" y="6251"/>
                    <a:pt x="8752" y="6561"/>
                  </a:cubicBezTo>
                  <a:cubicBezTo>
                    <a:pt x="8561" y="6847"/>
                    <a:pt x="8323" y="7085"/>
                    <a:pt x="8085" y="7263"/>
                  </a:cubicBezTo>
                  <a:cubicBezTo>
                    <a:pt x="8073" y="6978"/>
                    <a:pt x="7906" y="6704"/>
                    <a:pt x="7632" y="6513"/>
                  </a:cubicBezTo>
                  <a:cubicBezTo>
                    <a:pt x="7382" y="6323"/>
                    <a:pt x="7037" y="6216"/>
                    <a:pt x="6680" y="6204"/>
                  </a:cubicBezTo>
                  <a:cubicBezTo>
                    <a:pt x="6585" y="5799"/>
                    <a:pt x="6108" y="5513"/>
                    <a:pt x="5513" y="5513"/>
                  </a:cubicBezTo>
                  <a:cubicBezTo>
                    <a:pt x="4918" y="5513"/>
                    <a:pt x="4441" y="5811"/>
                    <a:pt x="4334" y="6204"/>
                  </a:cubicBezTo>
                  <a:cubicBezTo>
                    <a:pt x="4263" y="6204"/>
                    <a:pt x="4191" y="6216"/>
                    <a:pt x="4108" y="6216"/>
                  </a:cubicBezTo>
                  <a:cubicBezTo>
                    <a:pt x="4025" y="6228"/>
                    <a:pt x="3965" y="6311"/>
                    <a:pt x="3977" y="6394"/>
                  </a:cubicBezTo>
                  <a:cubicBezTo>
                    <a:pt x="3989" y="6466"/>
                    <a:pt x="4049" y="6525"/>
                    <a:pt x="4144" y="6525"/>
                  </a:cubicBezTo>
                  <a:lnTo>
                    <a:pt x="4168" y="6525"/>
                  </a:lnTo>
                  <a:cubicBezTo>
                    <a:pt x="4227" y="6513"/>
                    <a:pt x="4287" y="6513"/>
                    <a:pt x="4346" y="6513"/>
                  </a:cubicBezTo>
                  <a:cubicBezTo>
                    <a:pt x="4453" y="6871"/>
                    <a:pt x="4870" y="7061"/>
                    <a:pt x="5156" y="7192"/>
                  </a:cubicBezTo>
                  <a:lnTo>
                    <a:pt x="5168" y="7192"/>
                  </a:lnTo>
                  <a:cubicBezTo>
                    <a:pt x="5287" y="7240"/>
                    <a:pt x="5406" y="7275"/>
                    <a:pt x="5525" y="7275"/>
                  </a:cubicBezTo>
                  <a:cubicBezTo>
                    <a:pt x="5644" y="7275"/>
                    <a:pt x="5763" y="7240"/>
                    <a:pt x="5882" y="7192"/>
                  </a:cubicBezTo>
                  <a:lnTo>
                    <a:pt x="5894" y="7192"/>
                  </a:lnTo>
                  <a:cubicBezTo>
                    <a:pt x="6192" y="7061"/>
                    <a:pt x="6608" y="6871"/>
                    <a:pt x="6704" y="6513"/>
                  </a:cubicBezTo>
                  <a:cubicBezTo>
                    <a:pt x="7299" y="6525"/>
                    <a:pt x="7787" y="6882"/>
                    <a:pt x="7787" y="7299"/>
                  </a:cubicBezTo>
                  <a:cubicBezTo>
                    <a:pt x="7787" y="7728"/>
                    <a:pt x="7287" y="8085"/>
                    <a:pt x="6656" y="8085"/>
                  </a:cubicBezTo>
                  <a:cubicBezTo>
                    <a:pt x="6346" y="8085"/>
                    <a:pt x="6049" y="8002"/>
                    <a:pt x="5834" y="7835"/>
                  </a:cubicBezTo>
                  <a:cubicBezTo>
                    <a:pt x="5745" y="7769"/>
                    <a:pt x="5641" y="7737"/>
                    <a:pt x="5537" y="7737"/>
                  </a:cubicBezTo>
                  <a:cubicBezTo>
                    <a:pt x="5433" y="7737"/>
                    <a:pt x="5328" y="7769"/>
                    <a:pt x="5239" y="7835"/>
                  </a:cubicBezTo>
                  <a:cubicBezTo>
                    <a:pt x="5025" y="8002"/>
                    <a:pt x="4739" y="8085"/>
                    <a:pt x="4430" y="8085"/>
                  </a:cubicBezTo>
                  <a:cubicBezTo>
                    <a:pt x="3799" y="8085"/>
                    <a:pt x="3298" y="7740"/>
                    <a:pt x="3298" y="7299"/>
                  </a:cubicBezTo>
                  <a:cubicBezTo>
                    <a:pt x="3298" y="7109"/>
                    <a:pt x="3394" y="6930"/>
                    <a:pt x="3572" y="6775"/>
                  </a:cubicBezTo>
                  <a:cubicBezTo>
                    <a:pt x="3656" y="6716"/>
                    <a:pt x="3656" y="6621"/>
                    <a:pt x="3608" y="6561"/>
                  </a:cubicBezTo>
                  <a:cubicBezTo>
                    <a:pt x="3578" y="6523"/>
                    <a:pt x="3519" y="6500"/>
                    <a:pt x="3465" y="6500"/>
                  </a:cubicBezTo>
                  <a:cubicBezTo>
                    <a:pt x="3434" y="6500"/>
                    <a:pt x="3404" y="6508"/>
                    <a:pt x="3382" y="6525"/>
                  </a:cubicBezTo>
                  <a:cubicBezTo>
                    <a:pt x="3132" y="6716"/>
                    <a:pt x="2989" y="6978"/>
                    <a:pt x="2977" y="7240"/>
                  </a:cubicBezTo>
                  <a:cubicBezTo>
                    <a:pt x="2739" y="7061"/>
                    <a:pt x="2501" y="6823"/>
                    <a:pt x="2310" y="6549"/>
                  </a:cubicBezTo>
                  <a:cubicBezTo>
                    <a:pt x="2096" y="6228"/>
                    <a:pt x="1834" y="5739"/>
                    <a:pt x="1763" y="5085"/>
                  </a:cubicBezTo>
                  <a:cubicBezTo>
                    <a:pt x="2096" y="4513"/>
                    <a:pt x="2191" y="3775"/>
                    <a:pt x="2275" y="3061"/>
                  </a:cubicBezTo>
                  <a:cubicBezTo>
                    <a:pt x="2358" y="2489"/>
                    <a:pt x="2417" y="1953"/>
                    <a:pt x="2596" y="1513"/>
                  </a:cubicBezTo>
                  <a:cubicBezTo>
                    <a:pt x="2786" y="1048"/>
                    <a:pt x="3072" y="786"/>
                    <a:pt x="3489" y="632"/>
                  </a:cubicBezTo>
                  <a:cubicBezTo>
                    <a:pt x="3627" y="681"/>
                    <a:pt x="3748" y="700"/>
                    <a:pt x="3863" y="700"/>
                  </a:cubicBezTo>
                  <a:cubicBezTo>
                    <a:pt x="4027" y="700"/>
                    <a:pt x="4178" y="662"/>
                    <a:pt x="4346" y="620"/>
                  </a:cubicBezTo>
                  <a:cubicBezTo>
                    <a:pt x="4620" y="548"/>
                    <a:pt x="4953" y="453"/>
                    <a:pt x="5573" y="453"/>
                  </a:cubicBezTo>
                  <a:cubicBezTo>
                    <a:pt x="6180" y="453"/>
                    <a:pt x="6501" y="548"/>
                    <a:pt x="6787" y="620"/>
                  </a:cubicBezTo>
                  <a:cubicBezTo>
                    <a:pt x="6954" y="667"/>
                    <a:pt x="7120" y="715"/>
                    <a:pt x="7275" y="715"/>
                  </a:cubicBezTo>
                  <a:cubicBezTo>
                    <a:pt x="7394" y="715"/>
                    <a:pt x="7525" y="691"/>
                    <a:pt x="7656" y="632"/>
                  </a:cubicBezTo>
                  <a:cubicBezTo>
                    <a:pt x="7870" y="715"/>
                    <a:pt x="8073" y="834"/>
                    <a:pt x="8216" y="989"/>
                  </a:cubicBezTo>
                  <a:cubicBezTo>
                    <a:pt x="8245" y="1019"/>
                    <a:pt x="8287" y="1034"/>
                    <a:pt x="8329" y="1034"/>
                  </a:cubicBezTo>
                  <a:cubicBezTo>
                    <a:pt x="8371" y="1034"/>
                    <a:pt x="8412" y="1019"/>
                    <a:pt x="8442" y="989"/>
                  </a:cubicBezTo>
                  <a:cubicBezTo>
                    <a:pt x="8501" y="929"/>
                    <a:pt x="8501" y="822"/>
                    <a:pt x="8442" y="763"/>
                  </a:cubicBezTo>
                  <a:cubicBezTo>
                    <a:pt x="8323" y="644"/>
                    <a:pt x="8192" y="548"/>
                    <a:pt x="8049" y="465"/>
                  </a:cubicBezTo>
                  <a:cubicBezTo>
                    <a:pt x="8287" y="382"/>
                    <a:pt x="8585" y="298"/>
                    <a:pt x="8847" y="298"/>
                  </a:cubicBezTo>
                  <a:close/>
                  <a:moveTo>
                    <a:pt x="3929" y="8395"/>
                  </a:moveTo>
                  <a:lnTo>
                    <a:pt x="3929" y="8395"/>
                  </a:lnTo>
                  <a:cubicBezTo>
                    <a:pt x="4072" y="8418"/>
                    <a:pt x="4215" y="8430"/>
                    <a:pt x="4382" y="8430"/>
                  </a:cubicBezTo>
                  <a:lnTo>
                    <a:pt x="4489" y="8430"/>
                  </a:lnTo>
                  <a:lnTo>
                    <a:pt x="4489" y="8787"/>
                  </a:lnTo>
                  <a:lnTo>
                    <a:pt x="4489" y="8906"/>
                  </a:lnTo>
                  <a:cubicBezTo>
                    <a:pt x="4227" y="8764"/>
                    <a:pt x="4049" y="8585"/>
                    <a:pt x="3929" y="8395"/>
                  </a:cubicBezTo>
                  <a:close/>
                  <a:moveTo>
                    <a:pt x="7061" y="8395"/>
                  </a:moveTo>
                  <a:lnTo>
                    <a:pt x="7061" y="8395"/>
                  </a:lnTo>
                  <a:cubicBezTo>
                    <a:pt x="6942" y="8585"/>
                    <a:pt x="6763" y="8764"/>
                    <a:pt x="6513" y="8906"/>
                  </a:cubicBezTo>
                  <a:lnTo>
                    <a:pt x="6513" y="8787"/>
                  </a:lnTo>
                  <a:lnTo>
                    <a:pt x="6513" y="8430"/>
                  </a:lnTo>
                  <a:lnTo>
                    <a:pt x="6608" y="8430"/>
                  </a:lnTo>
                  <a:cubicBezTo>
                    <a:pt x="6763" y="8430"/>
                    <a:pt x="6906" y="8418"/>
                    <a:pt x="7061" y="8395"/>
                  </a:cubicBezTo>
                  <a:close/>
                  <a:moveTo>
                    <a:pt x="5656" y="8168"/>
                  </a:moveTo>
                  <a:cubicBezTo>
                    <a:pt x="5823" y="8275"/>
                    <a:pt x="6001" y="8347"/>
                    <a:pt x="6192" y="8395"/>
                  </a:cubicBezTo>
                  <a:lnTo>
                    <a:pt x="6192" y="8787"/>
                  </a:lnTo>
                  <a:cubicBezTo>
                    <a:pt x="6192" y="9180"/>
                    <a:pt x="5882" y="9490"/>
                    <a:pt x="5489" y="9490"/>
                  </a:cubicBezTo>
                  <a:cubicBezTo>
                    <a:pt x="5108" y="9490"/>
                    <a:pt x="4799" y="9180"/>
                    <a:pt x="4799" y="8787"/>
                  </a:cubicBezTo>
                  <a:lnTo>
                    <a:pt x="4799" y="8395"/>
                  </a:lnTo>
                  <a:cubicBezTo>
                    <a:pt x="4989" y="8347"/>
                    <a:pt x="5180" y="8275"/>
                    <a:pt x="5334" y="8168"/>
                  </a:cubicBezTo>
                  <a:lnTo>
                    <a:pt x="5334" y="8633"/>
                  </a:lnTo>
                  <a:cubicBezTo>
                    <a:pt x="5334" y="8716"/>
                    <a:pt x="5406" y="8787"/>
                    <a:pt x="5489" y="8787"/>
                  </a:cubicBezTo>
                  <a:cubicBezTo>
                    <a:pt x="5584" y="8787"/>
                    <a:pt x="5656" y="8716"/>
                    <a:pt x="5656" y="8633"/>
                  </a:cubicBezTo>
                  <a:lnTo>
                    <a:pt x="5656" y="8168"/>
                  </a:lnTo>
                  <a:close/>
                  <a:moveTo>
                    <a:pt x="2239" y="1"/>
                  </a:moveTo>
                  <a:cubicBezTo>
                    <a:pt x="1536" y="1"/>
                    <a:pt x="929" y="441"/>
                    <a:pt x="477" y="1287"/>
                  </a:cubicBezTo>
                  <a:cubicBezTo>
                    <a:pt x="155" y="1906"/>
                    <a:pt x="24" y="2513"/>
                    <a:pt x="24" y="2537"/>
                  </a:cubicBezTo>
                  <a:cubicBezTo>
                    <a:pt x="0" y="2584"/>
                    <a:pt x="0" y="2632"/>
                    <a:pt x="36" y="2680"/>
                  </a:cubicBezTo>
                  <a:cubicBezTo>
                    <a:pt x="60" y="2703"/>
                    <a:pt x="96" y="2727"/>
                    <a:pt x="143" y="2727"/>
                  </a:cubicBezTo>
                  <a:cubicBezTo>
                    <a:pt x="167" y="2751"/>
                    <a:pt x="405" y="2882"/>
                    <a:pt x="393" y="3656"/>
                  </a:cubicBezTo>
                  <a:cubicBezTo>
                    <a:pt x="381" y="4430"/>
                    <a:pt x="477" y="4977"/>
                    <a:pt x="584" y="5287"/>
                  </a:cubicBezTo>
                  <a:cubicBezTo>
                    <a:pt x="643" y="5466"/>
                    <a:pt x="774" y="5585"/>
                    <a:pt x="953" y="5632"/>
                  </a:cubicBezTo>
                  <a:cubicBezTo>
                    <a:pt x="1001" y="5656"/>
                    <a:pt x="1036" y="5656"/>
                    <a:pt x="1072" y="5656"/>
                  </a:cubicBezTo>
                  <a:cubicBezTo>
                    <a:pt x="1215" y="5656"/>
                    <a:pt x="1334" y="5597"/>
                    <a:pt x="1429" y="5501"/>
                  </a:cubicBezTo>
                  <a:lnTo>
                    <a:pt x="1453" y="5489"/>
                  </a:lnTo>
                  <a:cubicBezTo>
                    <a:pt x="1667" y="6549"/>
                    <a:pt x="2370" y="7371"/>
                    <a:pt x="3037" y="7716"/>
                  </a:cubicBezTo>
                  <a:cubicBezTo>
                    <a:pt x="3120" y="7871"/>
                    <a:pt x="3239" y="8014"/>
                    <a:pt x="3394" y="8133"/>
                  </a:cubicBezTo>
                  <a:lnTo>
                    <a:pt x="3537" y="8228"/>
                  </a:lnTo>
                  <a:cubicBezTo>
                    <a:pt x="3668" y="8633"/>
                    <a:pt x="4037" y="9121"/>
                    <a:pt x="4668" y="9347"/>
                  </a:cubicBezTo>
                  <a:cubicBezTo>
                    <a:pt x="4846" y="9645"/>
                    <a:pt x="5168" y="9835"/>
                    <a:pt x="5537" y="9835"/>
                  </a:cubicBezTo>
                  <a:cubicBezTo>
                    <a:pt x="5918" y="9835"/>
                    <a:pt x="6239" y="9645"/>
                    <a:pt x="6418" y="9347"/>
                  </a:cubicBezTo>
                  <a:cubicBezTo>
                    <a:pt x="7049" y="9121"/>
                    <a:pt x="7406" y="8633"/>
                    <a:pt x="7549" y="8228"/>
                  </a:cubicBezTo>
                  <a:lnTo>
                    <a:pt x="7680" y="8133"/>
                  </a:lnTo>
                  <a:cubicBezTo>
                    <a:pt x="7847" y="8014"/>
                    <a:pt x="7966" y="7883"/>
                    <a:pt x="8037" y="7716"/>
                  </a:cubicBezTo>
                  <a:cubicBezTo>
                    <a:pt x="8692" y="7371"/>
                    <a:pt x="9406" y="6549"/>
                    <a:pt x="9633" y="5489"/>
                  </a:cubicBezTo>
                  <a:lnTo>
                    <a:pt x="9644" y="5501"/>
                  </a:lnTo>
                  <a:cubicBezTo>
                    <a:pt x="9740" y="5608"/>
                    <a:pt x="9871" y="5656"/>
                    <a:pt x="10002" y="5656"/>
                  </a:cubicBezTo>
                  <a:cubicBezTo>
                    <a:pt x="10049" y="5656"/>
                    <a:pt x="10085" y="5656"/>
                    <a:pt x="10121" y="5632"/>
                  </a:cubicBezTo>
                  <a:cubicBezTo>
                    <a:pt x="10299" y="5585"/>
                    <a:pt x="10442" y="5454"/>
                    <a:pt x="10502" y="5287"/>
                  </a:cubicBezTo>
                  <a:cubicBezTo>
                    <a:pt x="10585" y="4977"/>
                    <a:pt x="10704" y="4442"/>
                    <a:pt x="10692" y="3656"/>
                  </a:cubicBezTo>
                  <a:cubicBezTo>
                    <a:pt x="10680" y="2882"/>
                    <a:pt x="10918" y="2751"/>
                    <a:pt x="10942" y="2727"/>
                  </a:cubicBezTo>
                  <a:cubicBezTo>
                    <a:pt x="10990" y="2727"/>
                    <a:pt x="11014" y="2703"/>
                    <a:pt x="11049" y="2680"/>
                  </a:cubicBezTo>
                  <a:cubicBezTo>
                    <a:pt x="11002" y="2644"/>
                    <a:pt x="11014" y="2596"/>
                    <a:pt x="11002" y="2537"/>
                  </a:cubicBezTo>
                  <a:cubicBezTo>
                    <a:pt x="11002" y="2513"/>
                    <a:pt x="10871" y="1906"/>
                    <a:pt x="10537" y="1287"/>
                  </a:cubicBezTo>
                  <a:cubicBezTo>
                    <a:pt x="10097" y="441"/>
                    <a:pt x="9490" y="1"/>
                    <a:pt x="8787" y="1"/>
                  </a:cubicBezTo>
                  <a:cubicBezTo>
                    <a:pt x="8263" y="1"/>
                    <a:pt x="7597" y="310"/>
                    <a:pt x="7525" y="358"/>
                  </a:cubicBezTo>
                  <a:cubicBezTo>
                    <a:pt x="7410" y="398"/>
                    <a:pt x="7314" y="415"/>
                    <a:pt x="7221" y="415"/>
                  </a:cubicBezTo>
                  <a:cubicBezTo>
                    <a:pt x="7093" y="415"/>
                    <a:pt x="6970" y="382"/>
                    <a:pt x="6811" y="334"/>
                  </a:cubicBezTo>
                  <a:cubicBezTo>
                    <a:pt x="6537" y="263"/>
                    <a:pt x="6156" y="155"/>
                    <a:pt x="5513" y="155"/>
                  </a:cubicBezTo>
                  <a:cubicBezTo>
                    <a:pt x="4870" y="155"/>
                    <a:pt x="4489" y="263"/>
                    <a:pt x="4215" y="334"/>
                  </a:cubicBezTo>
                  <a:cubicBezTo>
                    <a:pt x="4049" y="382"/>
                    <a:pt x="3932" y="415"/>
                    <a:pt x="3806" y="415"/>
                  </a:cubicBezTo>
                  <a:cubicBezTo>
                    <a:pt x="3716" y="415"/>
                    <a:pt x="3621" y="398"/>
                    <a:pt x="3501" y="358"/>
                  </a:cubicBezTo>
                  <a:cubicBezTo>
                    <a:pt x="3429" y="310"/>
                    <a:pt x="2763" y="1"/>
                    <a:pt x="2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664;p68"/>
          <p:cNvGrpSpPr/>
          <p:nvPr/>
        </p:nvGrpSpPr>
        <p:grpSpPr>
          <a:xfrm>
            <a:off x="6235823" y="1004817"/>
            <a:ext cx="422921" cy="410987"/>
            <a:chOff x="2512749" y="1965042"/>
            <a:chExt cx="333024" cy="352896"/>
          </a:xfrm>
          <a:solidFill>
            <a:schemeClr val="tx1"/>
          </a:solidFill>
        </p:grpSpPr>
        <p:sp>
          <p:nvSpPr>
            <p:cNvPr id="28" name="Google Shape;11665;p68"/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66;p68"/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67;p68"/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68;p68"/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69;p68"/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4" y="3320643"/>
            <a:ext cx="1905000" cy="158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65" y="3480645"/>
            <a:ext cx="1421148" cy="1421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953" y="3365661"/>
            <a:ext cx="1466308" cy="1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32517" y="2119681"/>
            <a:ext cx="122330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ounded Rectangle 8"/>
          <p:cNvSpPr/>
          <p:nvPr/>
        </p:nvSpPr>
        <p:spPr>
          <a:xfrm>
            <a:off x="3631961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68006" y="2119681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3154680" y="1303675"/>
            <a:ext cx="5592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Token exchange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000732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418833" y="4166387"/>
            <a:ext cx="2524132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410052" y="3001321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10910" y="3163404"/>
            <a:ext cx="860741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4014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4014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Google Shape;8807;p63"/>
          <p:cNvGrpSpPr/>
          <p:nvPr/>
        </p:nvGrpSpPr>
        <p:grpSpPr>
          <a:xfrm>
            <a:off x="3576694" y="2670692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4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2479;p69"/>
          <p:cNvGrpSpPr/>
          <p:nvPr/>
        </p:nvGrpSpPr>
        <p:grpSpPr>
          <a:xfrm>
            <a:off x="3750083" y="2627822"/>
            <a:ext cx="251366" cy="277036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151" name="Google Shape;12480;p6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81;p6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82;p6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83;p6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2479;p69"/>
          <p:cNvGrpSpPr/>
          <p:nvPr/>
        </p:nvGrpSpPr>
        <p:grpSpPr>
          <a:xfrm>
            <a:off x="3745040" y="2628834"/>
            <a:ext cx="251366" cy="277036"/>
            <a:chOff x="4212429" y="1502385"/>
            <a:chExt cx="321037" cy="35382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56" name="Google Shape;12480;p6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81;p6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82;p6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83;p6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2479;p69"/>
          <p:cNvGrpSpPr/>
          <p:nvPr/>
        </p:nvGrpSpPr>
        <p:grpSpPr>
          <a:xfrm>
            <a:off x="3266221" y="2053193"/>
            <a:ext cx="321037" cy="353822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161" name="Google Shape;12480;p69"/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81;p69"/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82;p69"/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83;p69"/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19295" y="2136746"/>
            <a:ext cx="268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</a:pPr>
            <a:r>
              <a:rPr lang="en-ZA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storo" panose="020B0604020202020204" charset="0"/>
              </a:rPr>
              <a:t>* Longer expiry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r>
              <a:rPr lang="en-ZA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storo" panose="020B0604020202020204" charset="0"/>
              </a:rPr>
              <a:t>* Has a hash of the message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r>
              <a:rPr lang="en-ZA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storo" panose="020B0604020202020204" charset="0"/>
              </a:rPr>
              <a:t>         INCLUDING the </a:t>
            </a:r>
            <a:r>
              <a:rPr lang="en-ZA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storo" panose="020B0604020202020204" charset="0"/>
              </a:rPr>
              <a:t>MessageId</a:t>
            </a:r>
            <a:endParaRPr lang="en-ZA" i="1" dirty="0" smtClean="0">
              <a:solidFill>
                <a:schemeClr val="tx1">
                  <a:lumMod val="50000"/>
                  <a:lumOff val="50000"/>
                </a:schemeClr>
              </a:solidFill>
              <a:latin typeface="Castoro" panose="020B0604020202020204" charset="0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r>
              <a:rPr lang="en-ZA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storo" panose="020B0604020202020204" charset="0"/>
              </a:rPr>
              <a:t>* Could be a Refresh token</a:t>
            </a:r>
            <a:endParaRPr lang="en-ZA" i="1" dirty="0">
              <a:solidFill>
                <a:schemeClr val="tx1">
                  <a:lumMod val="50000"/>
                  <a:lumOff val="50000"/>
                </a:schemeClr>
              </a:solidFill>
              <a:latin typeface="Casto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27" y="1307100"/>
            <a:ext cx="5728529" cy="2529300"/>
          </a:xfrm>
        </p:spPr>
        <p:txBody>
          <a:bodyPr/>
          <a:lstStyle/>
          <a:p>
            <a:pPr algn="r">
              <a:tabLst>
                <a:tab pos="5110163" algn="l"/>
              </a:tabLst>
            </a:pPr>
            <a:r>
              <a:rPr lang="en-ZA" sz="2400" dirty="0" smtClean="0"/>
              <a:t>Be aware that tokens could </a:t>
            </a:r>
            <a:r>
              <a:rPr lang="en-ZA" sz="4000" dirty="0" smtClean="0"/>
              <a:t>expire</a:t>
            </a:r>
            <a:r>
              <a:rPr lang="en-ZA" sz="2400" dirty="0" smtClean="0"/>
              <a:t> before the message gets processed</a:t>
            </a:r>
            <a:endParaRPr lang="en-ZA" sz="2400" dirty="0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943727" y="2103675"/>
            <a:ext cx="1032300" cy="74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4500" i="1" dirty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5</a:t>
            </a:r>
            <a:r>
              <a:rPr lang="en-ZA" sz="4500" i="1" dirty="0" smtClean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.</a:t>
            </a:r>
            <a:endParaRPr lang="en-ZA" sz="4500" i="1" dirty="0">
              <a:solidFill>
                <a:schemeClr val="tx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  <p:extLst>
      <p:ext uri="{BB962C8B-B14F-4D97-AF65-F5344CB8AC3E}">
        <p14:creationId xmlns:p14="http://schemas.microsoft.com/office/powerpoint/2010/main" val="117565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19" y="4859"/>
            <a:ext cx="5138641" cy="5138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12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292789" y="763304"/>
            <a:ext cx="4670219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lt1"/>
                </a:solidFill>
              </a:rPr>
              <a:t>When things change…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65" name="Google Shape;265;p32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266" name="Google Shape;266;p32"/>
            <p:cNvSpPr/>
            <p:nvPr/>
          </p:nvSpPr>
          <p:spPr>
            <a:xfrm rot="-5400000" flipH="1">
              <a:off x="4609563" y="51040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67" name="Google Shape;267;p32"/>
            <p:cNvCxnSpPr>
              <a:stCxn id="266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" name="Google Shape;268;p32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269" name="Google Shape;269;p32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70" name="Google Shape;270;p32"/>
            <p:cNvCxnSpPr>
              <a:stCxn id="269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8" name="Picture Placeholder 7"/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r="112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5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32517" y="2119681"/>
            <a:ext cx="122330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0" name="Rectangle 69"/>
          <p:cNvSpPr/>
          <p:nvPr/>
        </p:nvSpPr>
        <p:spPr>
          <a:xfrm>
            <a:off x="3440042" y="2116565"/>
            <a:ext cx="1223304" cy="19319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ounded Rectangle 8"/>
          <p:cNvSpPr/>
          <p:nvPr/>
        </p:nvSpPr>
        <p:spPr>
          <a:xfrm>
            <a:off x="3631961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68006" y="2119681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3154680" y="1303675"/>
            <a:ext cx="5592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Version changes</a:t>
            </a: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000732" y="230262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432517" y="4153218"/>
            <a:ext cx="2524132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410052" y="3001321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10910" y="3163404"/>
            <a:ext cx="860741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4014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4014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oogle Shape;8807;p63"/>
          <p:cNvGrpSpPr/>
          <p:nvPr/>
        </p:nvGrpSpPr>
        <p:grpSpPr>
          <a:xfrm>
            <a:off x="3575689" y="2663629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43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8807;p63"/>
          <p:cNvGrpSpPr/>
          <p:nvPr/>
        </p:nvGrpSpPr>
        <p:grpSpPr>
          <a:xfrm>
            <a:off x="3575689" y="2663629"/>
            <a:ext cx="268544" cy="289300"/>
            <a:chOff x="6896644" y="3216007"/>
            <a:chExt cx="322917" cy="34787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2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Rectangle 82"/>
          <p:cNvSpPr/>
          <p:nvPr/>
        </p:nvSpPr>
        <p:spPr>
          <a:xfrm>
            <a:off x="5866686" y="1876375"/>
            <a:ext cx="3008534" cy="233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indent="266700"/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ChargeCreditCard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CreditCardNumber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CVV;</a:t>
            </a: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ExpiryDate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CardHolderName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866686" y="1876375"/>
            <a:ext cx="3008534" cy="233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indent="266700"/>
            <a:endParaRPr lang="en-ZA" sz="105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ChargeCreditCard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ZA" sz="1050" dirty="0">
                <a:solidFill>
                  <a:srgbClr val="4EC9B0"/>
                </a:solidFill>
                <a:latin typeface="Consolas" panose="020B0609020204030204" pitchFamily="49" charset="0"/>
              </a:rPr>
              <a:t>Sensitive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(Roles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=[</a:t>
            </a:r>
            <a:r>
              <a:rPr lang="en-ZA" sz="105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"Billing"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])]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CreditCardNumber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CVV;</a:t>
            </a: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ExpiryDate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266700"/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ZA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CardHolderName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ZA" sz="10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string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ZA" sz="10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266700"/>
            <a:r>
              <a:rPr lang="en-ZA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ZA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01" name="Google Shape;8807;p63"/>
          <p:cNvGrpSpPr/>
          <p:nvPr/>
        </p:nvGrpSpPr>
        <p:grpSpPr>
          <a:xfrm>
            <a:off x="5617786" y="4183870"/>
            <a:ext cx="268544" cy="289300"/>
            <a:chOff x="6896644" y="3216007"/>
            <a:chExt cx="322917" cy="347876"/>
          </a:xfrm>
          <a:solidFill>
            <a:schemeClr val="tx1"/>
          </a:solidFill>
        </p:grpSpPr>
        <p:sp>
          <p:nvSpPr>
            <p:cNvPr id="102" name="Google Shape;8808;p63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09;p63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10;p63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11;p63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12;p63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13;p63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814;p63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8857;p63"/>
          <p:cNvGrpSpPr/>
          <p:nvPr/>
        </p:nvGrpSpPr>
        <p:grpSpPr>
          <a:xfrm>
            <a:off x="5728027" y="2442535"/>
            <a:ext cx="531161" cy="471715"/>
            <a:chOff x="3584280" y="3699191"/>
            <a:chExt cx="358069" cy="317995"/>
          </a:xfrm>
          <a:solidFill>
            <a:srgbClr val="C00000"/>
          </a:solidFill>
        </p:grpSpPr>
        <p:sp>
          <p:nvSpPr>
            <p:cNvPr id="110" name="Google Shape;8858;p63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859;p63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860;p63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861;p63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776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34568E-6 L 8.33333E-7 0.00031 C 0.00069 0.08611 0.00052 0.02901 8.33333E-7 0.15061 C -0.00035 0.28487 0.00052 0.23426 -0.00035 0.29382 C 0.00035 0.31574 -0.0007 0.30185 0.01111 0.30247 L 0.04722 0.3037 C 0.0592 0.31049 0.05052 0.30586 0.07951 0.3037 C 0.08003 0.3037 0.08038 0.30247 0.0809 0.30247 C 0.08299 0.30185 0.08524 0.30154 0.08733 0.30123 C 0.09826 0.29506 0.0901 0.29938 0.11562 0.30123 C 0.1184 0.30154 0.12101 0.30216 0.12361 0.30247 C 0.12587 0.30555 0.12517 0.30494 0.12986 0.30494 C 0.13628 0.30494 0.14253 0.30401 0.14896 0.3037 C 0.15295 0.30061 0.14792 0.30432 0.1559 0.30123 C 0.15746 0.30061 0.15885 0.29907 0.16042 0.29876 L 0.16441 0.29753 C 0.16892 0.24537 0.16441 0.29876 0.1651 0.14074 C 0.1651 0.13889 0.16528 0.13734 0.16528 0.1358 C 0.16545 0.13364 0.16562 0.13148 0.16562 0.12963 C 0.16649 0.10802 0.16562 0.125 0.16632 0.11111 C 0.16632 0.09629 0.16615 0.08148 0.16597 0.06666 C 0.16597 0.06389 0.1658 0.06173 0.16562 0.05926 C 0.16545 0.05061 0.16545 0.04197 0.16528 0.03333 C 0.16528 0.02623 0.1651 0.01234 0.1651 0.01265 " pathEditMode="relative" rAng="0" ptsTypes="AAAAAAAAAAAAAAAAAAAAAAAA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1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34568E-6 L 8.33333E-7 0.00031 C 8.33333E-7 0.00648 0.00017 0.01296 0.00052 0.01944 C 0.00052 0.02315 0.00104 0.02654 0.00121 0.02963 C 0.00174 0.0571 0.0026 0.11234 0.0026 0.11265 C 0.00226 0.14197 0.00226 0.1716 0.00191 0.20123 C 0.00174 0.20555 0.00139 0.20957 0.00121 0.21358 C 0.00104 0.21543 0.00069 0.21697 0.00052 0.21852 C 0.00017 0.22129 8.33333E-7 0.22376 8.33333E-7 0.22623 C 8.33333E-7 0.23981 8.33333E-7 0.2537 0.00052 0.26759 C 0.00069 0.27592 0.00069 0.27561 0.00191 0.28117 C 0.00208 0.28981 -0.00156 0.30278 0.0026 0.30617 C 0.00382 0.30771 0.02483 0.30771 0.03385 0.3037 C 0.03455 0.3037 0.03507 0.30278 0.03594 0.30247 C 0.03767 0.30216 0.03941 0.30185 0.04132 0.30123 C 0.04514 0.29907 0.04462 0.29907 0.05087 0.29876 L 0.15069 0.29753 L 0.17448 0.29629 L 0.19219 0.29506 " pathEditMode="relative" rAng="0" ptsTypes="AAAAAAAAAAAAAAAAAAA">
                                      <p:cBhvr>
                                        <p:cTn id="38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1" y="1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3" grpId="0" animBg="1"/>
      <p:bldP spid="8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Rectangle 17"/>
          <p:cNvSpPr/>
          <p:nvPr/>
        </p:nvSpPr>
        <p:spPr>
          <a:xfrm>
            <a:off x="720000" y="1169465"/>
            <a:ext cx="7502184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ounded Rectangle 18"/>
          <p:cNvSpPr/>
          <p:nvPr/>
        </p:nvSpPr>
        <p:spPr>
          <a:xfrm>
            <a:off x="907569" y="1338277"/>
            <a:ext cx="736209" cy="1561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dirty="0" smtClean="0"/>
              <a:t>API Gateway</a:t>
            </a:r>
            <a:endParaRPr lang="en-ZA" dirty="0"/>
          </a:p>
        </p:txBody>
      </p:sp>
      <p:sp>
        <p:nvSpPr>
          <p:cNvPr id="20" name="Rounded Rectangle 19"/>
          <p:cNvSpPr/>
          <p:nvPr/>
        </p:nvSpPr>
        <p:spPr>
          <a:xfrm>
            <a:off x="1831347" y="1335933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34135" y="1335933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B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831346" y="2201096"/>
            <a:ext cx="6028978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36923" y="1335933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240667" y="2034629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139642" y="2034629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038617" y="2034629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533885" y="1336022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D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35579" y="2034718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425234" y="1335933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E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826928" y="2034629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316583" y="1335844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F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718277" y="2034540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207932" y="1335755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…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609626" y="2034451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720000" y="3267806"/>
            <a:ext cx="7502184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137367" y="2917376"/>
            <a:ext cx="2275" cy="3504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43873" y="2926213"/>
            <a:ext cx="2275" cy="35043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74" y="2346957"/>
            <a:ext cx="406974" cy="40697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37" y="3310119"/>
            <a:ext cx="239764" cy="2397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74" y="3313860"/>
            <a:ext cx="239764" cy="2397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58" y="3684118"/>
            <a:ext cx="2200275" cy="1100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74" y="3716627"/>
            <a:ext cx="1971659" cy="10351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174" y="3681030"/>
            <a:ext cx="2076576" cy="11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94" y="32782"/>
            <a:ext cx="4173753" cy="5110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0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72" y="-715842"/>
            <a:ext cx="3652040" cy="6444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3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27" y="1307100"/>
            <a:ext cx="5728529" cy="2529300"/>
          </a:xfrm>
        </p:spPr>
        <p:txBody>
          <a:bodyPr/>
          <a:lstStyle/>
          <a:p>
            <a:pPr algn="r">
              <a:tabLst>
                <a:tab pos="5110163" algn="l"/>
              </a:tabLst>
            </a:pPr>
            <a:r>
              <a:rPr lang="en-ZA" sz="2400" dirty="0" smtClean="0"/>
              <a:t>Your middleware should be able to decrypt using </a:t>
            </a:r>
            <a:r>
              <a:rPr lang="en-ZA" sz="4000" dirty="0" smtClean="0"/>
              <a:t>different</a:t>
            </a:r>
            <a:r>
              <a:rPr lang="en-ZA" sz="2400" dirty="0" smtClean="0"/>
              <a:t> keys</a:t>
            </a:r>
            <a:endParaRPr lang="en-ZA" sz="2400" dirty="0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943727" y="2103675"/>
            <a:ext cx="1032300" cy="74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4500" i="1" dirty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6</a:t>
            </a:r>
            <a:r>
              <a:rPr lang="en-ZA" sz="4500" i="1" dirty="0" smtClean="0">
                <a:solidFill>
                  <a:schemeClr val="tx1"/>
                </a:solidFill>
                <a:latin typeface="Akatab"/>
                <a:ea typeface="Akatab"/>
                <a:cs typeface="Akatab"/>
                <a:sym typeface="Akatab"/>
              </a:rPr>
              <a:t>.</a:t>
            </a:r>
            <a:endParaRPr lang="en-ZA" sz="4500" i="1" dirty="0">
              <a:solidFill>
                <a:schemeClr val="tx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  <p:extLst>
      <p:ext uri="{BB962C8B-B14F-4D97-AF65-F5344CB8AC3E}">
        <p14:creationId xmlns:p14="http://schemas.microsoft.com/office/powerpoint/2010/main" val="29978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Recap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subTitle" idx="1"/>
          </p:nvPr>
        </p:nvSpPr>
        <p:spPr>
          <a:xfrm>
            <a:off x="899363" y="1720712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Include identity even when still a monolith</a:t>
            </a:r>
            <a:endParaRPr dirty="0"/>
          </a:p>
        </p:txBody>
      </p:sp>
      <p:sp>
        <p:nvSpPr>
          <p:cNvPr id="389" name="Google Shape;389;p38"/>
          <p:cNvSpPr txBox="1">
            <a:spLocks noGrp="1"/>
          </p:cNvSpPr>
          <p:nvPr>
            <p:ph type="subTitle" idx="2"/>
          </p:nvPr>
        </p:nvSpPr>
        <p:spPr>
          <a:xfrm>
            <a:off x="3579000" y="1720712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Make sure your middleware can easily sign and validate each message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subTitle" idx="3"/>
          </p:nvPr>
        </p:nvSpPr>
        <p:spPr>
          <a:xfrm>
            <a:off x="899363" y="3376373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Using partial message encryption allows you to secure sensitive data to limit who can see what information</a:t>
            </a:r>
            <a:endParaRPr dirty="0"/>
          </a:p>
        </p:txBody>
      </p:sp>
      <p:sp>
        <p:nvSpPr>
          <p:cNvPr id="391" name="Google Shape;391;p38"/>
          <p:cNvSpPr txBox="1">
            <a:spLocks noGrp="1"/>
          </p:cNvSpPr>
          <p:nvPr>
            <p:ph type="subTitle" idx="4"/>
          </p:nvPr>
        </p:nvSpPr>
        <p:spPr>
          <a:xfrm>
            <a:off x="3579000" y="3376373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Be aware that once scaled out, your messages may only be processed much later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subTitle" idx="7"/>
          </p:nvPr>
        </p:nvSpPr>
        <p:spPr>
          <a:xfrm>
            <a:off x="899363" y="1291525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Include Identity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subTitle" idx="8"/>
          </p:nvPr>
        </p:nvSpPr>
        <p:spPr>
          <a:xfrm>
            <a:off x="3579000" y="1291525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Sign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9"/>
          </p:nvPr>
        </p:nvSpPr>
        <p:spPr>
          <a:xfrm>
            <a:off x="6258637" y="1291525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Encrypt messages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5"/>
          </p:nvPr>
        </p:nvSpPr>
        <p:spPr>
          <a:xfrm>
            <a:off x="6258634" y="1720712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Assume that bad actors already have access to your broker when scaling out</a:t>
            </a:r>
            <a:endParaRPr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6"/>
          </p:nvPr>
        </p:nvSpPr>
        <p:spPr>
          <a:xfrm>
            <a:off x="6258634" y="3376373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Makes key rotation really easy</a:t>
            </a:r>
            <a:endParaRPr dirty="0"/>
          </a:p>
        </p:txBody>
      </p:sp>
      <p:sp>
        <p:nvSpPr>
          <p:cNvPr id="397" name="Google Shape;397;p38"/>
          <p:cNvSpPr txBox="1">
            <a:spLocks noGrp="1"/>
          </p:cNvSpPr>
          <p:nvPr>
            <p:ph type="subTitle" idx="13"/>
          </p:nvPr>
        </p:nvSpPr>
        <p:spPr>
          <a:xfrm>
            <a:off x="899363" y="2949122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Allow Partial Encryption</a:t>
            </a:r>
            <a:endParaRPr dirty="0"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14"/>
          </p:nvPr>
        </p:nvSpPr>
        <p:spPr>
          <a:xfrm>
            <a:off x="3579000" y="2949122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for Token Expiration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subTitle" idx="15"/>
          </p:nvPr>
        </p:nvSpPr>
        <p:spPr>
          <a:xfrm>
            <a:off x="6258637" y="2949122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 a key vault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46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292790" y="763304"/>
            <a:ext cx="4383600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lt1"/>
                </a:solidFill>
              </a:rPr>
              <a:t>Introducing: Butterbean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65" name="Google Shape;265;p32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266" name="Google Shape;266;p32"/>
            <p:cNvSpPr/>
            <p:nvPr/>
          </p:nvSpPr>
          <p:spPr>
            <a:xfrm rot="-5400000" flipH="1">
              <a:off x="4609563" y="51040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67" name="Google Shape;267;p32"/>
            <p:cNvCxnSpPr>
              <a:stCxn id="266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" name="Google Shape;268;p32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269" name="Google Shape;269;p32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70" name="Google Shape;270;p32"/>
            <p:cNvCxnSpPr>
              <a:stCxn id="269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271" name="Google Shape;271;p32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50" y="539550"/>
            <a:ext cx="2032200" cy="4064400"/>
          </a:xfrm>
          <a:prstGeom prst="roundRect">
            <a:avLst>
              <a:gd name="adj" fmla="val 50000"/>
            </a:avLst>
          </a:prstGeom>
        </p:spPr>
      </p:pic>
      <p:sp>
        <p:nvSpPr>
          <p:cNvPr id="11" name="Google Shape;294;p34"/>
          <p:cNvSpPr txBox="1">
            <a:spLocks/>
          </p:cNvSpPr>
          <p:nvPr/>
        </p:nvSpPr>
        <p:spPr>
          <a:xfrm>
            <a:off x="561394" y="2571749"/>
            <a:ext cx="4530370" cy="2293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dirty="0" smtClean="0">
                <a:solidFill>
                  <a:schemeClr val="accent6"/>
                </a:solidFill>
                <a:latin typeface="Akatab" panose="020B0604020202020204" charset="0"/>
                <a:ea typeface="Akatab" panose="020B0604020202020204" charset="0"/>
                <a:cs typeface="Akatab" panose="020B0604020202020204" charset="0"/>
              </a:rPr>
              <a:t>Nickname: Butt</a:t>
            </a:r>
          </a:p>
          <a:p>
            <a:pPr>
              <a:buClr>
                <a:schemeClr val="dk1"/>
              </a:buClr>
              <a:buSzPts val="1100"/>
            </a:pPr>
            <a:endParaRPr lang="en-GB" dirty="0" smtClean="0">
              <a:solidFill>
                <a:schemeClr val="accent6"/>
              </a:solidFill>
              <a:latin typeface="Akatab" panose="020B0604020202020204" charset="0"/>
              <a:ea typeface="Akatab" panose="020B0604020202020204" charset="0"/>
              <a:cs typeface="Akatab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dirty="0" smtClean="0">
                <a:solidFill>
                  <a:schemeClr val="accent6"/>
                </a:solidFill>
                <a:latin typeface="Akatab" panose="020B0604020202020204" charset="0"/>
                <a:ea typeface="Akatab" panose="020B0604020202020204" charset="0"/>
                <a:cs typeface="Akatab" panose="020B0604020202020204" charset="0"/>
              </a:rPr>
              <a:t>Likes: Food</a:t>
            </a:r>
          </a:p>
          <a:p>
            <a:pPr>
              <a:buClr>
                <a:schemeClr val="dk1"/>
              </a:buClr>
              <a:buSzPts val="1100"/>
            </a:pPr>
            <a:endParaRPr lang="en-GB" dirty="0" smtClean="0">
              <a:solidFill>
                <a:schemeClr val="accent6"/>
              </a:solidFill>
              <a:latin typeface="Akatab" panose="020B0604020202020204" charset="0"/>
              <a:ea typeface="Akatab" panose="020B0604020202020204" charset="0"/>
              <a:cs typeface="Akatab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dirty="0" smtClean="0">
                <a:solidFill>
                  <a:schemeClr val="accent6"/>
                </a:solidFill>
                <a:latin typeface="Akatab" panose="020B0604020202020204" charset="0"/>
                <a:ea typeface="Akatab" panose="020B0604020202020204" charset="0"/>
                <a:cs typeface="Akatab" panose="020B0604020202020204" charset="0"/>
              </a:rPr>
              <a:t>Dislikes: Everything except food</a:t>
            </a:r>
          </a:p>
          <a:p>
            <a:pPr>
              <a:buClr>
                <a:schemeClr val="dk1"/>
              </a:buClr>
              <a:buSzPts val="1100"/>
            </a:pPr>
            <a:endParaRPr lang="en-GB" dirty="0" smtClean="0">
              <a:solidFill>
                <a:schemeClr val="accent6"/>
              </a:solidFill>
              <a:latin typeface="Akatab" panose="020B0604020202020204" charset="0"/>
              <a:ea typeface="Akatab" panose="020B0604020202020204" charset="0"/>
              <a:cs typeface="Akatab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dirty="0" smtClean="0">
                <a:solidFill>
                  <a:schemeClr val="accent6"/>
                </a:solidFill>
                <a:latin typeface="Akatab" panose="020B0604020202020204" charset="0"/>
                <a:ea typeface="Akatab" panose="020B0604020202020204" charset="0"/>
                <a:cs typeface="Akatab" panose="020B0604020202020204" charset="0"/>
              </a:rPr>
              <a:t>Hobbies: Sleeping, annoying me.</a:t>
            </a:r>
          </a:p>
          <a:p>
            <a:pPr>
              <a:buClr>
                <a:schemeClr val="dk1"/>
              </a:buClr>
              <a:buSzPts val="1100"/>
            </a:pPr>
            <a:endParaRPr lang="en-GB" dirty="0" smtClean="0">
              <a:solidFill>
                <a:schemeClr val="accent6"/>
              </a:solidFill>
              <a:latin typeface="Akatab" panose="020B0604020202020204" charset="0"/>
              <a:ea typeface="Akatab" panose="020B0604020202020204" charset="0"/>
              <a:cs typeface="Akatab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dirty="0" smtClean="0">
                <a:solidFill>
                  <a:schemeClr val="accent6"/>
                </a:solidFill>
                <a:latin typeface="Akatab" panose="020B0604020202020204" charset="0"/>
                <a:ea typeface="Akatab" panose="020B0604020202020204" charset="0"/>
                <a:cs typeface="Akatab" panose="020B0604020202020204" charset="0"/>
              </a:rPr>
              <a:t>Favourite person: Not me. Not you either.</a:t>
            </a:r>
            <a:endParaRPr lang="en-GB" dirty="0">
              <a:solidFill>
                <a:schemeClr val="accent6"/>
              </a:solidFill>
              <a:latin typeface="Akatab" panose="020B0604020202020204" charset="0"/>
              <a:ea typeface="Akatab" panose="020B0604020202020204" charset="0"/>
              <a:cs typeface="Akatab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" r="3004"/>
          <a:stretch>
            <a:fillRect/>
          </a:stretch>
        </p:blipFill>
        <p:spPr>
          <a:xfrm>
            <a:off x="-50" y="-28"/>
            <a:ext cx="9144050" cy="5143528"/>
          </a:xfrm>
        </p:spPr>
      </p:pic>
    </p:spTree>
    <p:extLst>
      <p:ext uri="{BB962C8B-B14F-4D97-AF65-F5344CB8AC3E}">
        <p14:creationId xmlns:p14="http://schemas.microsoft.com/office/powerpoint/2010/main" val="4662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65" name="Google Shape;565;p49"/>
          <p:cNvSpPr txBox="1">
            <a:spLocks noGrp="1"/>
          </p:cNvSpPr>
          <p:nvPr>
            <p:ph type="subTitle" idx="1"/>
          </p:nvPr>
        </p:nvSpPr>
        <p:spPr>
          <a:xfrm>
            <a:off x="2347938" y="38421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@williambza</a:t>
            </a:r>
            <a:endParaRPr b="1" dirty="0"/>
          </a:p>
        </p:txBody>
      </p:sp>
      <p:grpSp>
        <p:nvGrpSpPr>
          <p:cNvPr id="576" name="Google Shape;576;p49"/>
          <p:cNvGrpSpPr/>
          <p:nvPr/>
        </p:nvGrpSpPr>
        <p:grpSpPr>
          <a:xfrm>
            <a:off x="7855150" y="188101"/>
            <a:ext cx="81900" cy="4095600"/>
            <a:chOff x="7855150" y="188101"/>
            <a:chExt cx="81900" cy="4095600"/>
          </a:xfrm>
        </p:grpSpPr>
        <p:sp>
          <p:nvSpPr>
            <p:cNvPr id="577" name="Google Shape;577;p49"/>
            <p:cNvSpPr/>
            <p:nvPr/>
          </p:nvSpPr>
          <p:spPr>
            <a:xfrm rot="10800000">
              <a:off x="7855150" y="3777901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578" name="Google Shape;578;p49"/>
            <p:cNvCxnSpPr/>
            <p:nvPr/>
          </p:nvCxnSpPr>
          <p:spPr>
            <a:xfrm rot="-5400000">
              <a:off x="5939200" y="2145001"/>
              <a:ext cx="391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9" name="Google Shape;579;p49"/>
          <p:cNvGrpSpPr/>
          <p:nvPr/>
        </p:nvGrpSpPr>
        <p:grpSpPr>
          <a:xfrm>
            <a:off x="8001425" y="192425"/>
            <a:ext cx="81900" cy="2811600"/>
            <a:chOff x="1044725" y="192425"/>
            <a:chExt cx="81900" cy="2811600"/>
          </a:xfrm>
        </p:grpSpPr>
        <p:sp>
          <p:nvSpPr>
            <p:cNvPr id="580" name="Google Shape;580;p49"/>
            <p:cNvSpPr/>
            <p:nvPr/>
          </p:nvSpPr>
          <p:spPr>
            <a:xfrm rot="10800000">
              <a:off x="1044725" y="249822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581" name="Google Shape;581;p49"/>
            <p:cNvCxnSpPr>
              <a:stCxn id="580" idx="2"/>
            </p:cNvCxnSpPr>
            <p:nvPr/>
          </p:nvCxnSpPr>
          <p:spPr>
            <a:xfrm rot="10800000">
              <a:off x="1085675" y="192425"/>
              <a:ext cx="0" cy="2305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922" name="Google Shape;922;p52"/>
          <p:cNvSpPr txBox="1">
            <a:spLocks noGrp="1"/>
          </p:cNvSpPr>
          <p:nvPr>
            <p:ph type="subTitle" idx="1"/>
          </p:nvPr>
        </p:nvSpPr>
        <p:spPr>
          <a:xfrm>
            <a:off x="720000" y="1143800"/>
            <a:ext cx="7704000" cy="3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000"/>
              </a:spcBef>
              <a:buSzPts val="1400"/>
            </a:pPr>
            <a:r>
              <a:rPr lang="en-ZA" dirty="0">
                <a:hlinkClick r:id="rId3"/>
              </a:rPr>
              <a:t>https://github.com/jbogard/MediatR</a:t>
            </a:r>
            <a:r>
              <a:rPr lang="en-ZA" dirty="0" smtClean="0">
                <a:hlinkClick r:id="rId3"/>
              </a:rPr>
              <a:t>/</a:t>
            </a:r>
            <a:endParaRPr lang="en-ZA" dirty="0" smtClean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ZA" dirty="0">
                <a:hlinkClick r:id="rId4"/>
              </a:rPr>
              <a:t>https://</a:t>
            </a:r>
            <a:r>
              <a:rPr lang="en-ZA" dirty="0" smtClean="0">
                <a:hlinkClick r:id="rId4"/>
              </a:rPr>
              <a:t>cloudsecurityalliance.org/artifacts/zero-trust-principles-v-1-1</a:t>
            </a:r>
            <a:endParaRPr lang="en-ZA" dirty="0" smtClean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ZA" dirty="0" smtClean="0">
                <a:hlinkClick r:id="rId5"/>
              </a:rPr>
              <a:t>https</a:t>
            </a:r>
            <a:r>
              <a:rPr lang="en-ZA" dirty="0">
                <a:hlinkClick r:id="rId5"/>
              </a:rPr>
              <a:t>://</a:t>
            </a:r>
            <a:r>
              <a:rPr lang="en-ZA" dirty="0" smtClean="0">
                <a:hlinkClick r:id="rId5"/>
              </a:rPr>
              <a:t>cheatsheetseries.owasp.org/cheatsheets/Microservices_Security_Cheat_Sheet.html#using-a-data-structure-signed-by-a-trusted-issuer</a:t>
            </a:r>
            <a:endParaRPr lang="en-ZA" dirty="0" smtClean="0"/>
          </a:p>
          <a:p>
            <a:pPr lvl="0" indent="-317500">
              <a:spcBef>
                <a:spcPts val="1000"/>
              </a:spcBef>
              <a:buSzPts val="1400"/>
            </a:pPr>
            <a:endParaRPr lang="en-Z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3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28" name="Google Shape;928;p53"/>
          <p:cNvSpPr txBox="1"/>
          <p:nvPr/>
        </p:nvSpPr>
        <p:spPr>
          <a:xfrm>
            <a:off x="716700" y="1188000"/>
            <a:ext cx="77106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hlinkClick r:id="rId3"/>
              </a:rPr>
              <a:t>Slidesgo</a:t>
            </a:r>
            <a:r>
              <a:rPr lang="en" sz="1100" b="1">
                <a:solidFill>
                  <a:schemeClr val="hlink"/>
                </a:solidFill>
              </a:rPr>
              <a:t> </a:t>
            </a:r>
            <a:r>
              <a:rPr lang="en" sz="1100">
                <a:solidFill>
                  <a:schemeClr val="lt1"/>
                </a:solidFill>
              </a:rPr>
              <a:t>by keeping the </a:t>
            </a:r>
            <a:r>
              <a:rPr lang="en" sz="1100" b="1" u="sng">
                <a:solidFill>
                  <a:schemeClr val="hlink"/>
                </a:solidFill>
                <a:hlinkClick r:id="rId4" action="ppaction://hlinksldjump"/>
              </a:rPr>
              <a:t>Thanks</a:t>
            </a:r>
            <a:r>
              <a:rPr lang="en" sz="1100" b="1">
                <a:solidFill>
                  <a:schemeClr val="hlink"/>
                </a:solidFill>
              </a:rPr>
              <a:t> </a:t>
            </a:r>
            <a:r>
              <a:rPr lang="en" sz="1100">
                <a:solidFill>
                  <a:schemeClr val="lt1"/>
                </a:solidFill>
              </a:rPr>
              <a:t>slide. Please refer to the next slide to read the instructions for premium users.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hlink"/>
                </a:solidFill>
              </a:rPr>
              <a:t>As a Free user, you are allowed to:</a:t>
            </a:r>
            <a:endParaRPr sz="1100" b="1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Modify this template.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Use it for both personal and commercial projects.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hlink"/>
                </a:solidFill>
              </a:rPr>
              <a:t>You are not allowed to:</a:t>
            </a:r>
            <a:endParaRPr sz="1100" b="1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Sublicense, sell or rent any of Slidesgo Content (or a modified version of Slidesgo Content).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Distribute Slidesgo Content unless it has been expressly authorized by Slidesgo.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Include Slidesgo Content in an online or offline database or file.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Offer Slidesgo templates (or modified versions of Slidesgo templates) for download.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Acquire the copyright of Slidesgo Content.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For more information about editing slides, please read our FAQs or visit our blog: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" sz="1100" b="1" u="sng">
                <a:solidFill>
                  <a:schemeClr val="hlink"/>
                </a:solidFill>
                <a:hlinkClick r:id="rId5"/>
              </a:rPr>
              <a:t>https://slidesgo.com/faqs</a:t>
            </a:r>
            <a:r>
              <a:rPr lang="en" sz="1100">
                <a:solidFill>
                  <a:schemeClr val="lt1"/>
                </a:solidFill>
              </a:rPr>
              <a:t> and </a:t>
            </a:r>
            <a:r>
              <a:rPr lang="en" sz="1100" b="1" u="sng">
                <a:solidFill>
                  <a:schemeClr val="hlink"/>
                </a:solidFill>
                <a:hlinkClick r:id="rId6"/>
              </a:rPr>
              <a:t>https://slidesgo.com/slidesgo-school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465423" y="2119680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4459624" y="1303675"/>
            <a:ext cx="428733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Modular monolith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432516" y="2119681"/>
            <a:ext cx="3929575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ounded Rectangle 7"/>
          <p:cNvSpPr/>
          <p:nvPr/>
        </p:nvSpPr>
        <p:spPr>
          <a:xfrm>
            <a:off x="3620085" y="2288493"/>
            <a:ext cx="736209" cy="1561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dirty="0" smtClean="0"/>
              <a:t>API Gateway</a:t>
            </a:r>
            <a:endParaRPr lang="en-ZA" dirty="0"/>
          </a:p>
        </p:txBody>
      </p:sp>
      <p:sp>
        <p:nvSpPr>
          <p:cNvPr id="9" name="Rounded Rectangle 8"/>
          <p:cNvSpPr/>
          <p:nvPr/>
        </p:nvSpPr>
        <p:spPr>
          <a:xfrm>
            <a:off x="4543863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46651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B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543862" y="3151312"/>
            <a:ext cx="2616592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29722" y="2641471"/>
            <a:ext cx="711704" cy="888381"/>
            <a:chOff x="2154917" y="1927274"/>
            <a:chExt cx="711704" cy="888381"/>
          </a:xfrm>
        </p:grpSpPr>
        <p:grpSp>
          <p:nvGrpSpPr>
            <p:cNvPr id="13" name="Google Shape;9137;p64"/>
            <p:cNvGrpSpPr/>
            <p:nvPr/>
          </p:nvGrpSpPr>
          <p:grpSpPr>
            <a:xfrm>
              <a:off x="2154917" y="1927274"/>
              <a:ext cx="711704" cy="545559"/>
              <a:chOff x="2567841" y="1994124"/>
              <a:chExt cx="399812" cy="306477"/>
            </a:xfrm>
          </p:grpSpPr>
          <p:sp>
            <p:nvSpPr>
              <p:cNvPr id="15" name="Google Shape;9138;p64"/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39;p64"/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40;p64"/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87873" y="250787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Client</a:t>
              </a:r>
              <a:endParaRPr lang="en-ZA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349439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95318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52158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75113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432516" y="4153218"/>
            <a:ext cx="5121549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Message broker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007469" y="2991908"/>
            <a:ext cx="2275" cy="1143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49883" y="3868211"/>
            <a:ext cx="2275" cy="2673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32099E-6 L 0.13646 4.3209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465423" y="2119680"/>
            <a:ext cx="1088642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3432516" y="2119681"/>
            <a:ext cx="3929575" cy="19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ounded Rectangle 27"/>
          <p:cNvSpPr/>
          <p:nvPr/>
        </p:nvSpPr>
        <p:spPr>
          <a:xfrm>
            <a:off x="6341815" y="2285658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C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341815" y="2285658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Litter box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4459624" y="1303675"/>
            <a:ext cx="428733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 dirty="0" smtClean="0"/>
              <a:t>Modular monolith</a:t>
            </a:r>
            <a:endParaRPr strike="sngStrike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41426" y="2923352"/>
            <a:ext cx="103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0979398">
            <a:off x="5338210" y="712244"/>
            <a:ext cx="225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rPr>
              <a:t>Kitten</a:t>
            </a:r>
            <a:endParaRPr lang="en-ZA" sz="3000" dirty="0">
              <a:solidFill>
                <a:schemeClr val="dk1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92196" y="182448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Safe room</a:t>
            </a:r>
            <a:endParaRPr lang="en-ZA" dirty="0"/>
          </a:p>
        </p:txBody>
      </p:sp>
      <p:sp>
        <p:nvSpPr>
          <p:cNvPr id="19" name="Rounded Rectangle 18"/>
          <p:cNvSpPr/>
          <p:nvPr/>
        </p:nvSpPr>
        <p:spPr>
          <a:xfrm>
            <a:off x="4543863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A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446651" y="2286149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Module B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543862" y="3148431"/>
            <a:ext cx="2616592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Mediator bus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543862" y="2285658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Toys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448133" y="2285658"/>
            <a:ext cx="818639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Food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543862" y="3148445"/>
            <a:ext cx="2616592" cy="6986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 smtClean="0">
                <a:solidFill>
                  <a:schemeClr val="tx1"/>
                </a:solidFill>
              </a:rPr>
              <a:t>Skritches</a:t>
            </a:r>
            <a:r>
              <a:rPr lang="en-GB" sz="1200" dirty="0">
                <a:solidFill>
                  <a:schemeClr val="tx1"/>
                </a:solidFill>
              </a:rPr>
              <a:t>,</a:t>
            </a:r>
            <a:r>
              <a:rPr lang="en-GB" sz="1200" dirty="0" smtClean="0">
                <a:solidFill>
                  <a:schemeClr val="tx1"/>
                </a:solidFill>
              </a:rPr>
              <a:t> play, and cuddles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95318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852158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751133" y="2984845"/>
            <a:ext cx="2275" cy="1664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3432516" y="4153218"/>
            <a:ext cx="5121549" cy="3243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Rest of the house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620085" y="2288493"/>
            <a:ext cx="736209" cy="1561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dirty="0" smtClean="0"/>
              <a:t>API Gateway</a:t>
            </a:r>
            <a:endParaRPr lang="en-ZA" dirty="0"/>
          </a:p>
        </p:txBody>
      </p:sp>
      <p:sp>
        <p:nvSpPr>
          <p:cNvPr id="25" name="Rounded Rectangle 24"/>
          <p:cNvSpPr/>
          <p:nvPr/>
        </p:nvSpPr>
        <p:spPr>
          <a:xfrm>
            <a:off x="3620085" y="2288493"/>
            <a:ext cx="736209" cy="1561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dirty="0" smtClean="0"/>
              <a:t>Name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5811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32099E-6 L 0.13715 4.32099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1" grpId="0" animBg="1"/>
      <p:bldP spid="31" grpId="1" animBg="1"/>
      <p:bldP spid="2" grpId="0"/>
      <p:bldP spid="29" grpId="0" animBg="1"/>
      <p:bldP spid="30" grpId="0" animBg="1"/>
      <p:bldP spid="32" grpId="0" animBg="1"/>
      <p:bldP spid="40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292790" y="763304"/>
            <a:ext cx="4383600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lt1"/>
                </a:solidFill>
              </a:rPr>
              <a:t>Let’s let our monolith out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65" name="Google Shape;265;p32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266" name="Google Shape;266;p32"/>
            <p:cNvSpPr/>
            <p:nvPr/>
          </p:nvSpPr>
          <p:spPr>
            <a:xfrm rot="-5400000" flipH="1">
              <a:off x="4609563" y="510405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67" name="Google Shape;267;p32"/>
            <p:cNvCxnSpPr>
              <a:stCxn id="266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" name="Google Shape;268;p32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269" name="Google Shape;269;p32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70" name="Google Shape;270;p32"/>
            <p:cNvCxnSpPr>
              <a:stCxn id="269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Picture Placeholder 4"/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r="4714"/>
          <a:stretch>
            <a:fillRect/>
          </a:stretch>
        </p:blipFill>
        <p:spPr/>
      </p:pic>
      <p:sp>
        <p:nvSpPr>
          <p:cNvPr id="15" name="TextBox 14"/>
          <p:cNvSpPr txBox="1"/>
          <p:nvPr/>
        </p:nvSpPr>
        <p:spPr>
          <a:xfrm>
            <a:off x="6573575" y="4650538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100" i="1" dirty="0" smtClean="0">
                <a:solidFill>
                  <a:schemeClr val="accent6"/>
                </a:solidFill>
                <a:latin typeface="Akatab" panose="020B0604020202020204" charset="0"/>
                <a:ea typeface="Akatab" panose="020B0604020202020204" charset="0"/>
                <a:cs typeface="Akatab" panose="020B0604020202020204" charset="0"/>
              </a:rPr>
              <a:t>Source: Rene Nijkamp</a:t>
            </a:r>
            <a:endParaRPr lang="en-ZA" sz="1100" i="1" dirty="0">
              <a:solidFill>
                <a:schemeClr val="accent6"/>
              </a:solidFill>
              <a:latin typeface="Akatab" panose="020B0604020202020204" charset="0"/>
              <a:ea typeface="Akatab" panose="020B0604020202020204" charset="0"/>
              <a:cs typeface="Akat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1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xecutive Design Company Profile by Slidesgo">
  <a:themeElements>
    <a:clrScheme name="Simple Light">
      <a:dk1>
        <a:srgbClr val="030920"/>
      </a:dk1>
      <a:lt1>
        <a:srgbClr val="EEEEEE"/>
      </a:lt1>
      <a:dk2>
        <a:srgbClr val="2A3250"/>
      </a:dk2>
      <a:lt2>
        <a:srgbClr val="526D82"/>
      </a:lt2>
      <a:accent1>
        <a:srgbClr val="9DB2BF"/>
      </a:accent1>
      <a:accent2>
        <a:srgbClr val="DDE6E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309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22638</TotalTime>
  <Words>1526</Words>
  <Application>Microsoft Office PowerPoint</Application>
  <PresentationFormat>On-screen Show (16:9)</PresentationFormat>
  <Paragraphs>443</Paragraphs>
  <Slides>63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Raleway</vt:lpstr>
      <vt:lpstr>Nunito Light</vt:lpstr>
      <vt:lpstr>Proxima Nova</vt:lpstr>
      <vt:lpstr>Castoro</vt:lpstr>
      <vt:lpstr>Arial</vt:lpstr>
      <vt:lpstr>Cascadia Mono</vt:lpstr>
      <vt:lpstr>Akatab</vt:lpstr>
      <vt:lpstr>Consolas</vt:lpstr>
      <vt:lpstr>Candara</vt:lpstr>
      <vt:lpstr>Executive Design Company Profile by Slidesgo</vt:lpstr>
      <vt:lpstr>Slidesgo Final Pages</vt:lpstr>
      <vt:lpstr>Secure your modular monolith</vt:lpstr>
      <vt:lpstr>PowerPoint Presentation</vt:lpstr>
      <vt:lpstr>Secure your modular monolith</vt:lpstr>
      <vt:lpstr>PowerPoint Presentation</vt:lpstr>
      <vt:lpstr>PowerPoint Presentation</vt:lpstr>
      <vt:lpstr>Introducing: Butterbean</vt:lpstr>
      <vt:lpstr>Modular monolith</vt:lpstr>
      <vt:lpstr>Modular monolith</vt:lpstr>
      <vt:lpstr>Let’s let our monolith out</vt:lpstr>
      <vt:lpstr>Modular monolith</vt:lpstr>
      <vt:lpstr>PowerPoint Presentation</vt:lpstr>
      <vt:lpstr>PowerPoint Presentation</vt:lpstr>
      <vt:lpstr>PowerPoint Presentation</vt:lpstr>
      <vt:lpstr>Include the user id as part of the message from the beginning</vt:lpstr>
      <vt:lpstr>Authorization</vt:lpstr>
      <vt:lpstr>Commands</vt:lpstr>
      <vt:lpstr>Events</vt:lpstr>
      <vt:lpstr>Modular monolith</vt:lpstr>
      <vt:lpstr>Simplified Modular monolith</vt:lpstr>
      <vt:lpstr>PowerPoint Presentation</vt:lpstr>
      <vt:lpstr>PowerPoint Presentation</vt:lpstr>
      <vt:lpstr>PowerPoint Presentation</vt:lpstr>
      <vt:lpstr>PowerPoint Presentation</vt:lpstr>
      <vt:lpstr>Sign outgoing messages in  middleware</vt:lpstr>
      <vt:lpstr>PowerPoint Presentation</vt:lpstr>
      <vt:lpstr>Reading messages</vt:lpstr>
      <vt:lpstr>PowerPoint Presentation</vt:lpstr>
      <vt:lpstr>PowerPoint Presentation</vt:lpstr>
      <vt:lpstr>Assume that a bad actor is already inside your network</vt:lpstr>
      <vt:lpstr>PowerPoint Presentation</vt:lpstr>
      <vt:lpstr>PowerPoint Presentation</vt:lpstr>
      <vt:lpstr>PowerPoint Presentation</vt:lpstr>
      <vt:lpstr>Discarding messages</vt:lpstr>
      <vt:lpstr>Rotate security credentials</vt:lpstr>
      <vt:lpstr>Rotate security credentials</vt:lpstr>
      <vt:lpstr>Rotate security credentials</vt:lpstr>
      <vt:lpstr>Rotate security credentials</vt:lpstr>
      <vt:lpstr>Use Dynamic credentials</vt:lpstr>
      <vt:lpstr>Personalization</vt:lpstr>
      <vt:lpstr>PowerPoint Presentation</vt:lpstr>
      <vt:lpstr>PowerPoint Presentation</vt:lpstr>
      <vt:lpstr>PowerPoint Presentation</vt:lpstr>
      <vt:lpstr>Make sure that sensitive data is only readable by those allowed</vt:lpstr>
      <vt:lpstr>PowerPoint Presentation</vt:lpstr>
      <vt:lpstr>Token Expiration</vt:lpstr>
      <vt:lpstr>Token expiration</vt:lpstr>
      <vt:lpstr>Three options for JWT expiry:</vt:lpstr>
      <vt:lpstr>Forwarding identity</vt:lpstr>
      <vt:lpstr>Custom data structure</vt:lpstr>
      <vt:lpstr>Token exchange</vt:lpstr>
      <vt:lpstr>Be aware that tokens could expire before the message gets processed</vt:lpstr>
      <vt:lpstr>PowerPoint Presentation</vt:lpstr>
      <vt:lpstr>When things change…</vt:lpstr>
      <vt:lpstr>Version changes</vt:lpstr>
      <vt:lpstr>PowerPoint Presentation</vt:lpstr>
      <vt:lpstr>PowerPoint Presentation</vt:lpstr>
      <vt:lpstr>PowerPoint Presentation</vt:lpstr>
      <vt:lpstr>Your middleware should be able to decrypt using different keys</vt:lpstr>
      <vt:lpstr>Recap</vt:lpstr>
      <vt:lpstr>PowerPoint Presentation</vt:lpstr>
      <vt:lpstr>Thanks!</vt:lpstr>
      <vt:lpstr>Resources</vt:lpstr>
      <vt:lpstr>Instructions for use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modular monalith</dc:title>
  <dc:creator>William Brander</dc:creator>
  <cp:lastModifiedBy>Microsoft account</cp:lastModifiedBy>
  <cp:revision>345</cp:revision>
  <dcterms:modified xsi:type="dcterms:W3CDTF">2025-05-26T08:39:42Z</dcterms:modified>
</cp:coreProperties>
</file>